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61" r:id="rId2"/>
    <p:sldId id="279" r:id="rId3"/>
    <p:sldId id="282" r:id="rId4"/>
    <p:sldId id="281" r:id="rId5"/>
    <p:sldId id="283" r:id="rId6"/>
    <p:sldId id="259" r:id="rId7"/>
    <p:sldId id="284" r:id="rId8"/>
    <p:sldId id="288" r:id="rId9"/>
    <p:sldId id="277" r:id="rId10"/>
    <p:sldId id="278" r:id="rId11"/>
  </p:sldIdLst>
  <p:sldSz cx="9144000" cy="6858000" type="screen4x3"/>
  <p:notesSz cx="6669088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DF7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3441" autoAdjust="0"/>
  </p:normalViewPr>
  <p:slideViewPr>
    <p:cSldViewPr>
      <p:cViewPr varScale="1">
        <p:scale>
          <a:sx n="76" d="100"/>
          <a:sy n="76" d="100"/>
        </p:scale>
        <p:origin x="-350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78" y="-96"/>
      </p:cViewPr>
      <p:guideLst>
        <p:guide orient="horz" pos="3109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1A063E-07B9-4218-BB96-96A717FC6E3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D6505F-F290-42E0-994E-C0077C8BF1AE}">
      <dgm:prSet custT="1"/>
      <dgm:spPr/>
      <dgm:t>
        <a:bodyPr/>
        <a:lstStyle/>
        <a:p>
          <a:pPr algn="ct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от 30 апреля 2014 № 400 «О формировании индексов изменения размера платы граждан за коммунальные услуги в Российской Федерации»</a:t>
          </a:r>
        </a:p>
      </dgm:t>
    </dgm:pt>
    <dgm:pt modelId="{6157221C-6A97-4A7F-A540-89A0335B7CBD}" type="parTrans" cxnId="{D49D1FD6-8F46-4428-A04D-06CF9B31EBE5}">
      <dgm:prSet/>
      <dgm:spPr/>
      <dgm:t>
        <a:bodyPr/>
        <a:lstStyle/>
        <a:p>
          <a:endParaRPr lang="ru-RU"/>
        </a:p>
      </dgm:t>
    </dgm:pt>
    <dgm:pt modelId="{CB796FF0-DDAA-4E71-B204-5D37264B9D09}" type="sibTrans" cxnId="{D49D1FD6-8F46-4428-A04D-06CF9B31EBE5}">
      <dgm:prSet/>
      <dgm:spPr/>
      <dgm:t>
        <a:bodyPr/>
        <a:lstStyle/>
        <a:p>
          <a:endParaRPr lang="ru-RU"/>
        </a:p>
      </dgm:t>
    </dgm:pt>
    <dgm:pt modelId="{C054A5D4-9436-45D7-9313-B387268481DD}">
      <dgm:prSet custT="1"/>
      <dgm:spPr/>
      <dgm:t>
        <a:bodyPr/>
        <a:lstStyle/>
        <a:p>
          <a:pPr algn="ct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Постановление Губернатора Ханты-Мансийского автономного округа – Югры от 29 мая 2014 № 65 «О предельных (максимальных) индексах  изменения размера вносимой гражданами платы за коммунальные услуги в муниципальных образованиях Ханты-Мансийского автономного округа –Югры на период с 01 июля 2014 года по 2018 год»</a:t>
          </a:r>
          <a:endParaRPr lang="ru-RU" sz="2200" dirty="0" smtClean="0">
            <a:latin typeface="Times New Roman" pitchFamily="18" charset="0"/>
            <a:cs typeface="Times New Roman" pitchFamily="18" charset="0"/>
          </a:endParaRPr>
        </a:p>
      </dgm:t>
    </dgm:pt>
    <dgm:pt modelId="{8C1474D1-5AEE-48B1-9210-C86610A30116}" type="parTrans" cxnId="{EC75B5D4-FBCD-47C0-9DED-39DB4382BD0E}">
      <dgm:prSet/>
      <dgm:spPr/>
      <dgm:t>
        <a:bodyPr/>
        <a:lstStyle/>
        <a:p>
          <a:endParaRPr lang="ru-RU"/>
        </a:p>
      </dgm:t>
    </dgm:pt>
    <dgm:pt modelId="{C2D6024C-AC71-4694-B8BE-DD51FE051DB2}" type="sibTrans" cxnId="{EC75B5D4-FBCD-47C0-9DED-39DB4382BD0E}">
      <dgm:prSet/>
      <dgm:spPr/>
      <dgm:t>
        <a:bodyPr/>
        <a:lstStyle/>
        <a:p>
          <a:endParaRPr lang="ru-RU"/>
        </a:p>
      </dgm:t>
    </dgm:pt>
    <dgm:pt modelId="{75690E18-624C-41F3-B46F-58B7F9DE5829}" type="pres">
      <dgm:prSet presAssocID="{D61A063E-07B9-4218-BB96-96A717FC6E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22CFD7-1EBB-46B6-81F1-4C8FB5B9F897}" type="pres">
      <dgm:prSet presAssocID="{14D6505F-F290-42E0-994E-C0077C8BF1AE}" presName="parentText" presStyleLbl="node1" presStyleIdx="0" presStyleCnt="2" custScaleY="101289" custLinFactY="-4213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63F61-7184-4476-951D-3A9C0A14B34D}" type="pres">
      <dgm:prSet presAssocID="{CB796FF0-DDAA-4E71-B204-5D37264B9D09}" presName="spacer" presStyleCnt="0"/>
      <dgm:spPr/>
    </dgm:pt>
    <dgm:pt modelId="{8F47A91E-49E5-406B-9B19-73FD70340200}" type="pres">
      <dgm:prSet presAssocID="{C054A5D4-9436-45D7-9313-B387268481DD}" presName="parentText" presStyleLbl="node1" presStyleIdx="1" presStyleCnt="2" custScaleY="163184" custLinFactY="2406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690ACB-0615-4958-A8DC-169DDF2F497F}" type="presOf" srcId="{14D6505F-F290-42E0-994E-C0077C8BF1AE}" destId="{D922CFD7-1EBB-46B6-81F1-4C8FB5B9F897}" srcOrd="0" destOrd="0" presId="urn:microsoft.com/office/officeart/2005/8/layout/vList2"/>
    <dgm:cxn modelId="{4C5BE319-EC65-4BC8-94DB-E27F8C361289}" type="presOf" srcId="{C054A5D4-9436-45D7-9313-B387268481DD}" destId="{8F47A91E-49E5-406B-9B19-73FD70340200}" srcOrd="0" destOrd="0" presId="urn:microsoft.com/office/officeart/2005/8/layout/vList2"/>
    <dgm:cxn modelId="{D49D1FD6-8F46-4428-A04D-06CF9B31EBE5}" srcId="{D61A063E-07B9-4218-BB96-96A717FC6E31}" destId="{14D6505F-F290-42E0-994E-C0077C8BF1AE}" srcOrd="0" destOrd="0" parTransId="{6157221C-6A97-4A7F-A540-89A0335B7CBD}" sibTransId="{CB796FF0-DDAA-4E71-B204-5D37264B9D09}"/>
    <dgm:cxn modelId="{A5734D33-C370-4B3D-B25C-0C2105421C10}" type="presOf" srcId="{D61A063E-07B9-4218-BB96-96A717FC6E31}" destId="{75690E18-624C-41F3-B46F-58B7F9DE5829}" srcOrd="0" destOrd="0" presId="urn:microsoft.com/office/officeart/2005/8/layout/vList2"/>
    <dgm:cxn modelId="{EC75B5D4-FBCD-47C0-9DED-39DB4382BD0E}" srcId="{D61A063E-07B9-4218-BB96-96A717FC6E31}" destId="{C054A5D4-9436-45D7-9313-B387268481DD}" srcOrd="1" destOrd="0" parTransId="{8C1474D1-5AEE-48B1-9210-C86610A30116}" sibTransId="{C2D6024C-AC71-4694-B8BE-DD51FE051DB2}"/>
    <dgm:cxn modelId="{9B728B3F-D5BE-4873-8BEB-83851F30DB4B}" type="presParOf" srcId="{75690E18-624C-41F3-B46F-58B7F9DE5829}" destId="{D922CFD7-1EBB-46B6-81F1-4C8FB5B9F897}" srcOrd="0" destOrd="0" presId="urn:microsoft.com/office/officeart/2005/8/layout/vList2"/>
    <dgm:cxn modelId="{A3C8625D-FDAE-43FF-91BA-8779E2EE6E19}" type="presParOf" srcId="{75690E18-624C-41F3-B46F-58B7F9DE5829}" destId="{98063F61-7184-4476-951D-3A9C0A14B34D}" srcOrd="1" destOrd="0" presId="urn:microsoft.com/office/officeart/2005/8/layout/vList2"/>
    <dgm:cxn modelId="{A0D02A54-28B9-4A0C-B41E-C1D1BE329CAB}" type="presParOf" srcId="{75690E18-624C-41F3-B46F-58B7F9DE5829}" destId="{8F47A91E-49E5-406B-9B19-73FD7034020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A5F11-DB1E-4AC4-8D16-95E8E2EDAD75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20B4D1-CB5D-4A33-97A0-B77B9A46A6CA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www.rst.admhmao.ru</a:t>
          </a:r>
          <a:endParaRPr lang="ru-RU" sz="2000" b="1" dirty="0">
            <a:solidFill>
              <a:schemeClr val="tx1"/>
            </a:solidFill>
          </a:endParaRPr>
        </a:p>
      </dgm:t>
    </dgm:pt>
    <dgm:pt modelId="{EC096E74-FDE5-4D79-842A-4EAA0A64B494}" type="parTrans" cxnId="{7652FAD4-B230-48AB-B8DA-5E45B5650C80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122F4224-0A1F-45CA-8D8A-7524BC7C46E1}" type="sibTrans" cxnId="{7652FAD4-B230-48AB-B8DA-5E45B5650C80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F12FD55-608D-4A8E-ADAF-8F18C1EAC1DE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База тарифных решений</a:t>
          </a:r>
          <a:endParaRPr lang="ru-RU" sz="1800" b="1" dirty="0">
            <a:solidFill>
              <a:schemeClr val="tx1"/>
            </a:solidFill>
          </a:endParaRPr>
        </a:p>
      </dgm:t>
    </dgm:pt>
    <dgm:pt modelId="{4D9FDFB7-CEE0-48EA-A778-4BF0070A2C38}" type="parTrans" cxnId="{BCB25E0E-401F-4978-8F85-6C0856922FFA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DAC6BCBB-B042-4C83-B856-5EEE2E6961C6}" type="sibTrans" cxnId="{BCB25E0E-401F-4978-8F85-6C0856922FFA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1F6BD515-A2D2-4BFE-8AD2-FF85DEFDA91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</a:t>
          </a:r>
          <a:endParaRPr lang="ru-RU" sz="1800" b="1" dirty="0">
            <a:solidFill>
              <a:schemeClr val="tx1"/>
            </a:solidFill>
          </a:endParaRPr>
        </a:p>
      </dgm:t>
    </dgm:pt>
    <dgm:pt modelId="{B4F61007-A866-4ACB-B509-0702FF6763CD}" type="parTrans" cxnId="{779497D9-F306-446C-9821-9EBED2ECB2B9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604E9014-EF94-4730-A4C2-23D625C23FC4}" type="sibTrans" cxnId="{779497D9-F306-446C-9821-9EBED2ECB2B9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19022F70-029E-4A49-9D79-0E044ABC1558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Водоснабжение и водоотведение</a:t>
          </a:r>
          <a:endParaRPr lang="ru-RU" sz="1800" b="1" dirty="0">
            <a:solidFill>
              <a:schemeClr val="tx1"/>
            </a:solidFill>
          </a:endParaRPr>
        </a:p>
      </dgm:t>
    </dgm:pt>
    <dgm:pt modelId="{F95572D3-D65C-4122-A86D-70128861879C}" type="parTrans" cxnId="{701953E4-5868-4280-8F0B-DFA671F836D7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58607EE1-8D94-453E-9A10-7445F42BD5BF}" type="sibTrans" cxnId="{701953E4-5868-4280-8F0B-DFA671F836D7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A2A8D2F2-CC51-4581-A09E-2A0724FFDBD0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Теплоэнергетика</a:t>
          </a:r>
          <a:endParaRPr lang="ru-RU" sz="1800" b="1" dirty="0">
            <a:solidFill>
              <a:schemeClr val="tx1"/>
            </a:solidFill>
          </a:endParaRPr>
        </a:p>
      </dgm:t>
    </dgm:pt>
    <dgm:pt modelId="{D3E38540-35F0-405F-BAB7-FC21B4B2B804}" type="parTrans" cxnId="{BC952B6C-6DDA-4CBF-859A-EFAE3F36B359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3BED12E-6CA2-4307-B49D-3C0179DB5BCE}" type="sibTrans" cxnId="{BC952B6C-6DDA-4CBF-859A-EFAE3F36B359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3B8C33DF-4EE5-4F7F-897E-737DAA0675A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Приказы службы</a:t>
          </a:r>
          <a:endParaRPr lang="ru-RU" sz="1800" b="1" dirty="0">
            <a:solidFill>
              <a:schemeClr val="tx1"/>
            </a:solidFill>
          </a:endParaRPr>
        </a:p>
      </dgm:t>
    </dgm:pt>
    <dgm:pt modelId="{A53AFCB1-06DB-4D52-9E4F-DBBFF882A28A}" type="parTrans" cxnId="{42834E79-00B5-4958-B017-8F366BF369C2}">
      <dgm:prSet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D8FE3C8E-77AB-45F2-B13C-020C4F6089AE}" type="sibTrans" cxnId="{42834E79-00B5-4958-B017-8F366BF369C2}">
      <dgm:prSet custT="1"/>
      <dgm:spPr/>
      <dgm:t>
        <a:bodyPr/>
        <a:lstStyle/>
        <a:p>
          <a:endParaRPr lang="ru-RU" sz="1600">
            <a:solidFill>
              <a:schemeClr val="tx1"/>
            </a:solidFill>
          </a:endParaRPr>
        </a:p>
      </dgm:t>
    </dgm:pt>
    <dgm:pt modelId="{EAC7AB79-D1FF-4173-A0D1-4019EDDB1D0E}" type="pres">
      <dgm:prSet presAssocID="{82DA5F11-DB1E-4AC4-8D16-95E8E2EDAD75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1C9761-F25D-45F1-8BF1-929B55358CDF}" type="pres">
      <dgm:prSet presAssocID="{FC20B4D1-CB5D-4A33-97A0-B77B9A46A6CA}" presName="node" presStyleLbl="node1" presStyleIdx="0" presStyleCnt="6" custScaleX="135017" custScaleY="121296" custLinFactNeighborX="-4987" custLinFactNeighborY="-20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803496-951E-43F9-B656-7AE887170CA6}" type="pres">
      <dgm:prSet presAssocID="{122F4224-0A1F-45CA-8D8A-7524BC7C46E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91C6B68-A8FE-4662-911B-2508E20B41E9}" type="pres">
      <dgm:prSet presAssocID="{122F4224-0A1F-45CA-8D8A-7524BC7C46E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0E66742A-719E-4C12-AD85-00D175FF1EAD}" type="pres">
      <dgm:prSet presAssocID="{6F12FD55-608D-4A8E-ADAF-8F18C1EAC1DE}" presName="node" presStyleLbl="node1" presStyleIdx="1" presStyleCnt="6" custLinFactNeighborX="-3453" custLinFactNeighborY="-10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06D87-065D-42EE-9365-8F7316A88FD9}" type="pres">
      <dgm:prSet presAssocID="{DAC6BCBB-B042-4C83-B856-5EEE2E6961C6}" presName="sibTrans" presStyleLbl="sibTrans2D1" presStyleIdx="1" presStyleCnt="5"/>
      <dgm:spPr/>
      <dgm:t>
        <a:bodyPr/>
        <a:lstStyle/>
        <a:p>
          <a:endParaRPr lang="ru-RU"/>
        </a:p>
      </dgm:t>
    </dgm:pt>
    <dgm:pt modelId="{50801A90-9F38-4FB5-A6B3-B29F8F37CADF}" type="pres">
      <dgm:prSet presAssocID="{DAC6BCBB-B042-4C83-B856-5EEE2E6961C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2E7785BD-F591-4A87-B878-81DD68176217}" type="pres">
      <dgm:prSet presAssocID="{1F6BD515-A2D2-4BFE-8AD2-FF85DEFDA914}" presName="node" presStyleLbl="node1" presStyleIdx="2" presStyleCnt="6" custLinFactNeighborX="-3453" custLinFactNeighborY="-278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820FC-CFFE-43BE-9D60-F1DF3E5439FE}" type="pres">
      <dgm:prSet presAssocID="{604E9014-EF94-4730-A4C2-23D625C23FC4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10601F3-E552-4DDF-A9AF-866060821106}" type="pres">
      <dgm:prSet presAssocID="{604E9014-EF94-4730-A4C2-23D625C23FC4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B6DF695-A06B-4190-A1B3-52C69F467F27}" type="pres">
      <dgm:prSet presAssocID="{3B8C33DF-4EE5-4F7F-897E-737DAA0675A3}" presName="node" presStyleLbl="node1" presStyleIdx="3" presStyleCnt="6" custLinFactNeighborX="-3453" custLinFactNeighborY="-23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9F5D6-5E80-4538-8ACB-AD751F748AE4}" type="pres">
      <dgm:prSet presAssocID="{D8FE3C8E-77AB-45F2-B13C-020C4F6089AE}" presName="sibTrans" presStyleLbl="sibTrans2D1" presStyleIdx="3" presStyleCnt="5" custScaleX="79556" custScaleY="123163" custLinFactNeighborX="7382" custLinFactNeighborY="7674"/>
      <dgm:spPr/>
      <dgm:t>
        <a:bodyPr/>
        <a:lstStyle/>
        <a:p>
          <a:endParaRPr lang="ru-RU"/>
        </a:p>
      </dgm:t>
    </dgm:pt>
    <dgm:pt modelId="{5F3A7A86-A59A-4199-B02C-05864EFECC91}" type="pres">
      <dgm:prSet presAssocID="{D8FE3C8E-77AB-45F2-B13C-020C4F6089A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3ABCCE2-0E34-4938-B1CA-0245CD5ECA74}" type="pres">
      <dgm:prSet presAssocID="{19022F70-029E-4A49-9D79-0E044ABC1558}" presName="node" presStyleLbl="node1" presStyleIdx="4" presStyleCnt="6" custScaleX="87173" custScaleY="154915" custLinFactY="26976" custLinFactNeighborX="-5076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79014-1090-4905-973E-6530162D452D}" type="pres">
      <dgm:prSet presAssocID="{58607EE1-8D94-453E-9A10-7445F42BD5BF}" presName="sibTrans" presStyleLbl="sibTrans2D1" presStyleIdx="4" presStyleCnt="5" custAng="3109830" custScaleX="2000000" custScaleY="139787" custLinFactX="1200000" custLinFactY="-100000" custLinFactNeighborX="1286638" custLinFactNeighborY="-183001"/>
      <dgm:spPr/>
      <dgm:t>
        <a:bodyPr/>
        <a:lstStyle/>
        <a:p>
          <a:endParaRPr lang="ru-RU"/>
        </a:p>
      </dgm:t>
    </dgm:pt>
    <dgm:pt modelId="{2531DD29-9961-4C6E-87DC-4F9BB8858A5E}" type="pres">
      <dgm:prSet presAssocID="{58607EE1-8D94-453E-9A10-7445F42BD5BF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E9507DA8-5B07-4C6F-B783-7A3F455986A6}" type="pres">
      <dgm:prSet presAssocID="{A2A8D2F2-CC51-4581-A09E-2A0724FFDBD0}" presName="node" presStyleLbl="node1" presStyleIdx="5" presStyleCnt="6" custScaleX="93058" custLinFactY="-81725" custLinFactNeighborX="4084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4C698-D37D-49E9-BDAE-AE33D79345FC}" type="presOf" srcId="{DAC6BCBB-B042-4C83-B856-5EEE2E6961C6}" destId="{50801A90-9F38-4FB5-A6B3-B29F8F37CADF}" srcOrd="1" destOrd="0" presId="urn:microsoft.com/office/officeart/2005/8/layout/process2"/>
    <dgm:cxn modelId="{E683913B-ACAE-4F08-A9BC-54D1FF40759F}" type="presOf" srcId="{A2A8D2F2-CC51-4581-A09E-2A0724FFDBD0}" destId="{E9507DA8-5B07-4C6F-B783-7A3F455986A6}" srcOrd="0" destOrd="0" presId="urn:microsoft.com/office/officeart/2005/8/layout/process2"/>
    <dgm:cxn modelId="{38743B26-91A7-4F61-9B3F-D4AE02AB0E63}" type="presOf" srcId="{82DA5F11-DB1E-4AC4-8D16-95E8E2EDAD75}" destId="{EAC7AB79-D1FF-4173-A0D1-4019EDDB1D0E}" srcOrd="0" destOrd="0" presId="urn:microsoft.com/office/officeart/2005/8/layout/process2"/>
    <dgm:cxn modelId="{53808E78-8DCB-46A3-98F3-C42A7458346A}" type="presOf" srcId="{3B8C33DF-4EE5-4F7F-897E-737DAA0675A3}" destId="{7B6DF695-A06B-4190-A1B3-52C69F467F27}" srcOrd="0" destOrd="0" presId="urn:microsoft.com/office/officeart/2005/8/layout/process2"/>
    <dgm:cxn modelId="{7652FAD4-B230-48AB-B8DA-5E45B5650C80}" srcId="{82DA5F11-DB1E-4AC4-8D16-95E8E2EDAD75}" destId="{FC20B4D1-CB5D-4A33-97A0-B77B9A46A6CA}" srcOrd="0" destOrd="0" parTransId="{EC096E74-FDE5-4D79-842A-4EAA0A64B494}" sibTransId="{122F4224-0A1F-45CA-8D8A-7524BC7C46E1}"/>
    <dgm:cxn modelId="{57F7E008-E934-4990-AE1E-76C615537512}" type="presOf" srcId="{122F4224-0A1F-45CA-8D8A-7524BC7C46E1}" destId="{C1803496-951E-43F9-B656-7AE887170CA6}" srcOrd="0" destOrd="0" presId="urn:microsoft.com/office/officeart/2005/8/layout/process2"/>
    <dgm:cxn modelId="{42834E79-00B5-4958-B017-8F366BF369C2}" srcId="{82DA5F11-DB1E-4AC4-8D16-95E8E2EDAD75}" destId="{3B8C33DF-4EE5-4F7F-897E-737DAA0675A3}" srcOrd="3" destOrd="0" parTransId="{A53AFCB1-06DB-4D52-9E4F-DBBFF882A28A}" sibTransId="{D8FE3C8E-77AB-45F2-B13C-020C4F6089AE}"/>
    <dgm:cxn modelId="{E1954C94-83F5-42AD-AA66-F7C14DA51FA6}" type="presOf" srcId="{D8FE3C8E-77AB-45F2-B13C-020C4F6089AE}" destId="{5F3A7A86-A59A-4199-B02C-05864EFECC91}" srcOrd="1" destOrd="0" presId="urn:microsoft.com/office/officeart/2005/8/layout/process2"/>
    <dgm:cxn modelId="{701953E4-5868-4280-8F0B-DFA671F836D7}" srcId="{82DA5F11-DB1E-4AC4-8D16-95E8E2EDAD75}" destId="{19022F70-029E-4A49-9D79-0E044ABC1558}" srcOrd="4" destOrd="0" parTransId="{F95572D3-D65C-4122-A86D-70128861879C}" sibTransId="{58607EE1-8D94-453E-9A10-7445F42BD5BF}"/>
    <dgm:cxn modelId="{779497D9-F306-446C-9821-9EBED2ECB2B9}" srcId="{82DA5F11-DB1E-4AC4-8D16-95E8E2EDAD75}" destId="{1F6BD515-A2D2-4BFE-8AD2-FF85DEFDA914}" srcOrd="2" destOrd="0" parTransId="{B4F61007-A866-4ACB-B509-0702FF6763CD}" sibTransId="{604E9014-EF94-4730-A4C2-23D625C23FC4}"/>
    <dgm:cxn modelId="{37AC5B11-3FCD-4CF2-B91F-C55F3E666336}" type="presOf" srcId="{122F4224-0A1F-45CA-8D8A-7524BC7C46E1}" destId="{591C6B68-A8FE-4662-911B-2508E20B41E9}" srcOrd="1" destOrd="0" presId="urn:microsoft.com/office/officeart/2005/8/layout/process2"/>
    <dgm:cxn modelId="{8089320C-4E85-4EA9-AA82-2388AA59C1A0}" type="presOf" srcId="{6F12FD55-608D-4A8E-ADAF-8F18C1EAC1DE}" destId="{0E66742A-719E-4C12-AD85-00D175FF1EAD}" srcOrd="0" destOrd="0" presId="urn:microsoft.com/office/officeart/2005/8/layout/process2"/>
    <dgm:cxn modelId="{43F7E5D5-C0E3-41B6-9DBB-CD7F5622AA46}" type="presOf" srcId="{58607EE1-8D94-453E-9A10-7445F42BD5BF}" destId="{2531DD29-9961-4C6E-87DC-4F9BB8858A5E}" srcOrd="1" destOrd="0" presId="urn:microsoft.com/office/officeart/2005/8/layout/process2"/>
    <dgm:cxn modelId="{27165F1A-701B-40FC-A20A-77A7129B0C20}" type="presOf" srcId="{19022F70-029E-4A49-9D79-0E044ABC1558}" destId="{B3ABCCE2-0E34-4938-B1CA-0245CD5ECA74}" srcOrd="0" destOrd="0" presId="urn:microsoft.com/office/officeart/2005/8/layout/process2"/>
    <dgm:cxn modelId="{4C9B257A-BAB9-453D-9C30-72C83C406224}" type="presOf" srcId="{D8FE3C8E-77AB-45F2-B13C-020C4F6089AE}" destId="{EE99F5D6-5E80-4538-8ACB-AD751F748AE4}" srcOrd="0" destOrd="0" presId="urn:microsoft.com/office/officeart/2005/8/layout/process2"/>
    <dgm:cxn modelId="{C9A2224C-1BE2-4611-A27C-13A882089FC4}" type="presOf" srcId="{1F6BD515-A2D2-4BFE-8AD2-FF85DEFDA914}" destId="{2E7785BD-F591-4A87-B878-81DD68176217}" srcOrd="0" destOrd="0" presId="urn:microsoft.com/office/officeart/2005/8/layout/process2"/>
    <dgm:cxn modelId="{BCB25E0E-401F-4978-8F85-6C0856922FFA}" srcId="{82DA5F11-DB1E-4AC4-8D16-95E8E2EDAD75}" destId="{6F12FD55-608D-4A8E-ADAF-8F18C1EAC1DE}" srcOrd="1" destOrd="0" parTransId="{4D9FDFB7-CEE0-48EA-A778-4BF0070A2C38}" sibTransId="{DAC6BCBB-B042-4C83-B856-5EEE2E6961C6}"/>
    <dgm:cxn modelId="{7CF6BA04-B9FC-4CCE-81F0-E99B413E2B4C}" type="presOf" srcId="{DAC6BCBB-B042-4C83-B856-5EEE2E6961C6}" destId="{2C006D87-065D-42EE-9365-8F7316A88FD9}" srcOrd="0" destOrd="0" presId="urn:microsoft.com/office/officeart/2005/8/layout/process2"/>
    <dgm:cxn modelId="{9945909A-C357-431C-8D2E-4E89AC244547}" type="presOf" srcId="{604E9014-EF94-4730-A4C2-23D625C23FC4}" destId="{770820FC-CFFE-43BE-9D60-F1DF3E5439FE}" srcOrd="0" destOrd="0" presId="urn:microsoft.com/office/officeart/2005/8/layout/process2"/>
    <dgm:cxn modelId="{BC952B6C-6DDA-4CBF-859A-EFAE3F36B359}" srcId="{82DA5F11-DB1E-4AC4-8D16-95E8E2EDAD75}" destId="{A2A8D2F2-CC51-4581-A09E-2A0724FFDBD0}" srcOrd="5" destOrd="0" parTransId="{D3E38540-35F0-405F-BAB7-FC21B4B2B804}" sibTransId="{33BED12E-6CA2-4307-B49D-3C0179DB5BCE}"/>
    <dgm:cxn modelId="{05CB23B1-86AB-4BC5-B75C-BB863D1A8ED1}" type="presOf" srcId="{FC20B4D1-CB5D-4A33-97A0-B77B9A46A6CA}" destId="{791C9761-F25D-45F1-8BF1-929B55358CDF}" srcOrd="0" destOrd="0" presId="urn:microsoft.com/office/officeart/2005/8/layout/process2"/>
    <dgm:cxn modelId="{6767CC20-AEDD-4F23-A2D2-AC69A63B9085}" type="presOf" srcId="{58607EE1-8D94-453E-9A10-7445F42BD5BF}" destId="{D5179014-1090-4905-973E-6530162D452D}" srcOrd="0" destOrd="0" presId="urn:microsoft.com/office/officeart/2005/8/layout/process2"/>
    <dgm:cxn modelId="{675F809D-2B9F-48BE-8B68-09E27ED9C239}" type="presOf" srcId="{604E9014-EF94-4730-A4C2-23D625C23FC4}" destId="{B10601F3-E552-4DDF-A9AF-866060821106}" srcOrd="1" destOrd="0" presId="urn:microsoft.com/office/officeart/2005/8/layout/process2"/>
    <dgm:cxn modelId="{8E75519F-04B8-4049-8278-397827273142}" type="presParOf" srcId="{EAC7AB79-D1FF-4173-A0D1-4019EDDB1D0E}" destId="{791C9761-F25D-45F1-8BF1-929B55358CDF}" srcOrd="0" destOrd="0" presId="urn:microsoft.com/office/officeart/2005/8/layout/process2"/>
    <dgm:cxn modelId="{550075BB-B4F3-4066-A53B-613B444B65CD}" type="presParOf" srcId="{EAC7AB79-D1FF-4173-A0D1-4019EDDB1D0E}" destId="{C1803496-951E-43F9-B656-7AE887170CA6}" srcOrd="1" destOrd="0" presId="urn:microsoft.com/office/officeart/2005/8/layout/process2"/>
    <dgm:cxn modelId="{8D7AEDB2-1AB6-4302-A95F-871972669BFE}" type="presParOf" srcId="{C1803496-951E-43F9-B656-7AE887170CA6}" destId="{591C6B68-A8FE-4662-911B-2508E20B41E9}" srcOrd="0" destOrd="0" presId="urn:microsoft.com/office/officeart/2005/8/layout/process2"/>
    <dgm:cxn modelId="{4ADA3B1D-5A26-4A3B-9DB6-52ACBDCAD387}" type="presParOf" srcId="{EAC7AB79-D1FF-4173-A0D1-4019EDDB1D0E}" destId="{0E66742A-719E-4C12-AD85-00D175FF1EAD}" srcOrd="2" destOrd="0" presId="urn:microsoft.com/office/officeart/2005/8/layout/process2"/>
    <dgm:cxn modelId="{DEAB5B2A-6070-42D1-A4AF-32D9CE2E1752}" type="presParOf" srcId="{EAC7AB79-D1FF-4173-A0D1-4019EDDB1D0E}" destId="{2C006D87-065D-42EE-9365-8F7316A88FD9}" srcOrd="3" destOrd="0" presId="urn:microsoft.com/office/officeart/2005/8/layout/process2"/>
    <dgm:cxn modelId="{32A11E8B-C538-483C-8ADB-8EAAE23AEE67}" type="presParOf" srcId="{2C006D87-065D-42EE-9365-8F7316A88FD9}" destId="{50801A90-9F38-4FB5-A6B3-B29F8F37CADF}" srcOrd="0" destOrd="0" presId="urn:microsoft.com/office/officeart/2005/8/layout/process2"/>
    <dgm:cxn modelId="{34976A19-AAF2-4EEE-9AC0-33D5908C19C1}" type="presParOf" srcId="{EAC7AB79-D1FF-4173-A0D1-4019EDDB1D0E}" destId="{2E7785BD-F591-4A87-B878-81DD68176217}" srcOrd="4" destOrd="0" presId="urn:microsoft.com/office/officeart/2005/8/layout/process2"/>
    <dgm:cxn modelId="{1A3F165F-1A3A-4351-8C69-B7167ACAEF56}" type="presParOf" srcId="{EAC7AB79-D1FF-4173-A0D1-4019EDDB1D0E}" destId="{770820FC-CFFE-43BE-9D60-F1DF3E5439FE}" srcOrd="5" destOrd="0" presId="urn:microsoft.com/office/officeart/2005/8/layout/process2"/>
    <dgm:cxn modelId="{1A72F78E-2912-4600-AE31-6A9EB120440F}" type="presParOf" srcId="{770820FC-CFFE-43BE-9D60-F1DF3E5439FE}" destId="{B10601F3-E552-4DDF-A9AF-866060821106}" srcOrd="0" destOrd="0" presId="urn:microsoft.com/office/officeart/2005/8/layout/process2"/>
    <dgm:cxn modelId="{62045F69-BD52-46F4-8F3C-ABA3C0742541}" type="presParOf" srcId="{EAC7AB79-D1FF-4173-A0D1-4019EDDB1D0E}" destId="{7B6DF695-A06B-4190-A1B3-52C69F467F27}" srcOrd="6" destOrd="0" presId="urn:microsoft.com/office/officeart/2005/8/layout/process2"/>
    <dgm:cxn modelId="{62A64272-32ED-43D5-BF90-9E3323D93BC1}" type="presParOf" srcId="{EAC7AB79-D1FF-4173-A0D1-4019EDDB1D0E}" destId="{EE99F5D6-5E80-4538-8ACB-AD751F748AE4}" srcOrd="7" destOrd="0" presId="urn:microsoft.com/office/officeart/2005/8/layout/process2"/>
    <dgm:cxn modelId="{A501491B-B29B-49D5-B28E-11C7A225E894}" type="presParOf" srcId="{EE99F5D6-5E80-4538-8ACB-AD751F748AE4}" destId="{5F3A7A86-A59A-4199-B02C-05864EFECC91}" srcOrd="0" destOrd="0" presId="urn:microsoft.com/office/officeart/2005/8/layout/process2"/>
    <dgm:cxn modelId="{8E45DD68-1650-46E7-90A0-7020E37BA7CE}" type="presParOf" srcId="{EAC7AB79-D1FF-4173-A0D1-4019EDDB1D0E}" destId="{B3ABCCE2-0E34-4938-B1CA-0245CD5ECA74}" srcOrd="8" destOrd="0" presId="urn:microsoft.com/office/officeart/2005/8/layout/process2"/>
    <dgm:cxn modelId="{3A258CD9-5F8C-4B9E-89B4-C228D11F92C8}" type="presParOf" srcId="{EAC7AB79-D1FF-4173-A0D1-4019EDDB1D0E}" destId="{D5179014-1090-4905-973E-6530162D452D}" srcOrd="9" destOrd="0" presId="urn:microsoft.com/office/officeart/2005/8/layout/process2"/>
    <dgm:cxn modelId="{D825ACAE-88CA-4C7C-9E12-F9138EC9F46A}" type="presParOf" srcId="{D5179014-1090-4905-973E-6530162D452D}" destId="{2531DD29-9961-4C6E-87DC-4F9BB8858A5E}" srcOrd="0" destOrd="0" presId="urn:microsoft.com/office/officeart/2005/8/layout/process2"/>
    <dgm:cxn modelId="{35AF3746-B242-49A8-9DD0-C0FB58981EE0}" type="presParOf" srcId="{EAC7AB79-D1FF-4173-A0D1-4019EDDB1D0E}" destId="{E9507DA8-5B07-4C6F-B783-7A3F455986A6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E002EA-54D3-405E-984C-2D0E05FBFAA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05333952-D0C8-49C6-9C4A-D3FD46B5400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Экономика и финансы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319655-33AC-481E-993C-D5D955ADFAEF}" type="parTrans" cxnId="{24316D68-B9D1-454F-A08A-52ED7E762B87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8CC203D-7A1E-40FE-BA60-2A85FB24585B}" type="sibTrans" cxnId="{24316D68-B9D1-454F-A08A-52ED7E762B87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FDAFEA-053C-4915-87F5-0719FC77066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Регулирование цен и тарифов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38A099-3598-4EA9-8C2D-99359DC5948D}" type="parTrans" cxnId="{FED1857A-2330-466F-B9EF-8DC703E55DE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993D270-752C-4C32-9BAC-517C9EEA08A8}" type="sibTrans" cxnId="{FED1857A-2330-466F-B9EF-8DC703E55DED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C91554-CB6B-44EA-87A4-62069ABD3699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Производственная сфера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2E34BC-083F-45DA-9FA6-369326073757}" type="parTrans" cxnId="{3C043C2E-1477-4A18-AD81-693D6AF51085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264A66-93B3-452D-AE3F-03D6F6869BBE}" type="sibTrans" cxnId="{3C043C2E-1477-4A18-AD81-693D6AF51085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5F4B6B-DF36-4340-AF57-14C655F18F8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Жилищно-коммунальные услуги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55DC42-AD3F-48E1-82EC-53EDA5A14BA5}" type="parTrans" cxnId="{DD5924D5-82DE-4F5A-B458-8C4D142E8DF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49B6E60-C3DF-455C-86FA-25ED2E3584E3}" type="sibTrans" cxnId="{DD5924D5-82DE-4F5A-B458-8C4D142E8DF4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38501D-1B20-4DAD-963E-9016EDF654F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www.nvraion.ru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C7C8AC-E827-4888-9A19-B2EF97EBE7E6}" type="parTrans" cxnId="{ED0A33E8-1801-43CD-B556-734AFCD5CB5A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131660-8591-4696-AC76-3B3A31AB3C31}" type="sibTrans" cxnId="{ED0A33E8-1801-43CD-B556-734AFCD5CB5A}">
      <dgm:prSet custT="1"/>
      <dgm:spPr/>
      <dgm:t>
        <a:bodyPr/>
        <a:lstStyle/>
        <a:p>
          <a:endParaRPr lang="ru-RU" sz="16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7145B22-F286-4CF4-99B0-491356D304ED}" type="pres">
      <dgm:prSet presAssocID="{01E002EA-54D3-405E-984C-2D0E05FBFAAD}" presName="linearFlow" presStyleCnt="0">
        <dgm:presLayoutVars>
          <dgm:resizeHandles val="exact"/>
        </dgm:presLayoutVars>
      </dgm:prSet>
      <dgm:spPr/>
    </dgm:pt>
    <dgm:pt modelId="{5C7102D0-D828-4786-9271-32D7DF1186EE}" type="pres">
      <dgm:prSet presAssocID="{8738501D-1B20-4DAD-963E-9016EDF654F3}" presName="node" presStyleLbl="node1" presStyleIdx="0" presStyleCnt="5" custScaleX="113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C5DA7-C93D-4B5A-B179-9839A086F7F1}" type="pres">
      <dgm:prSet presAssocID="{CC131660-8591-4696-AC76-3B3A31AB3C31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62A9FE6-7A9B-43BB-A016-63C865AC07B2}" type="pres">
      <dgm:prSet presAssocID="{CC131660-8591-4696-AC76-3B3A31AB3C3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2EEC9119-0384-4851-BB45-C93AC65DA34B}" type="pres">
      <dgm:prSet presAssocID="{05333952-D0C8-49C6-9C4A-D3FD46B5400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AA7A2-B6FB-4E59-B812-DB72B8C77790}" type="pres">
      <dgm:prSet presAssocID="{28CC203D-7A1E-40FE-BA60-2A85FB24585B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D91E1EE-01F0-4337-BA7C-FBE061E085B8}" type="pres">
      <dgm:prSet presAssocID="{28CC203D-7A1E-40FE-BA60-2A85FB24585B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E7C1C590-012E-4795-BADB-BED9404D00B3}" type="pres">
      <dgm:prSet presAssocID="{E5FDAFEA-053C-4915-87F5-0719FC77066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CECC0-EC35-4F73-8244-20782375FD9A}" type="pres">
      <dgm:prSet presAssocID="{4993D270-752C-4C32-9BAC-517C9EEA08A8}" presName="sibTrans" presStyleLbl="sibTrans2D1" presStyleIdx="2" presStyleCnt="4"/>
      <dgm:spPr/>
      <dgm:t>
        <a:bodyPr/>
        <a:lstStyle/>
        <a:p>
          <a:endParaRPr lang="ru-RU"/>
        </a:p>
      </dgm:t>
    </dgm:pt>
    <dgm:pt modelId="{A52A62F2-A7BE-48A6-9829-B75423A99D5D}" type="pres">
      <dgm:prSet presAssocID="{4993D270-752C-4C32-9BAC-517C9EEA08A8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1B79C7DD-86C9-47AB-8E83-BCEBCD195E5B}" type="pres">
      <dgm:prSet presAssocID="{4BC91554-CB6B-44EA-87A4-62069ABD369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DC2AE-700F-46ED-B6A5-02F0C152B2BD}" type="pres">
      <dgm:prSet presAssocID="{89264A66-93B3-452D-AE3F-03D6F6869BBE}" presName="sibTrans" presStyleLbl="sibTrans2D1" presStyleIdx="3" presStyleCnt="4"/>
      <dgm:spPr/>
      <dgm:t>
        <a:bodyPr/>
        <a:lstStyle/>
        <a:p>
          <a:endParaRPr lang="ru-RU"/>
        </a:p>
      </dgm:t>
    </dgm:pt>
    <dgm:pt modelId="{159FF8F3-3D1B-4E77-9A4A-F78AF09B680F}" type="pres">
      <dgm:prSet presAssocID="{89264A66-93B3-452D-AE3F-03D6F6869BBE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7B6859DE-F43C-472A-89A7-856CEF95ED31}" type="pres">
      <dgm:prSet presAssocID="{2D5F4B6B-DF36-4340-AF57-14C655F18F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609A12-8DB6-4191-8EE8-94DF546D59B4}" type="presOf" srcId="{8738501D-1B20-4DAD-963E-9016EDF654F3}" destId="{5C7102D0-D828-4786-9271-32D7DF1186EE}" srcOrd="0" destOrd="0" presId="urn:microsoft.com/office/officeart/2005/8/layout/process2"/>
    <dgm:cxn modelId="{18944B3B-D224-49F0-8643-83A78941466F}" type="presOf" srcId="{28CC203D-7A1E-40FE-BA60-2A85FB24585B}" destId="{C48AA7A2-B6FB-4E59-B812-DB72B8C77790}" srcOrd="0" destOrd="0" presId="urn:microsoft.com/office/officeart/2005/8/layout/process2"/>
    <dgm:cxn modelId="{13F7572A-69F9-4B51-843D-F05BE423E228}" type="presOf" srcId="{01E002EA-54D3-405E-984C-2D0E05FBFAAD}" destId="{D7145B22-F286-4CF4-99B0-491356D304ED}" srcOrd="0" destOrd="0" presId="urn:microsoft.com/office/officeart/2005/8/layout/process2"/>
    <dgm:cxn modelId="{079B0D33-242A-47F9-B3C0-5E2DE4758EDC}" type="presOf" srcId="{E5FDAFEA-053C-4915-87F5-0719FC770662}" destId="{E7C1C590-012E-4795-BADB-BED9404D00B3}" srcOrd="0" destOrd="0" presId="urn:microsoft.com/office/officeart/2005/8/layout/process2"/>
    <dgm:cxn modelId="{A30F9026-69DC-44D6-AFA6-5F1A66A56C2E}" type="presOf" srcId="{05333952-D0C8-49C6-9C4A-D3FD46B54000}" destId="{2EEC9119-0384-4851-BB45-C93AC65DA34B}" srcOrd="0" destOrd="0" presId="urn:microsoft.com/office/officeart/2005/8/layout/process2"/>
    <dgm:cxn modelId="{DD5924D5-82DE-4F5A-B458-8C4D142E8DF4}" srcId="{01E002EA-54D3-405E-984C-2D0E05FBFAAD}" destId="{2D5F4B6B-DF36-4340-AF57-14C655F18F84}" srcOrd="4" destOrd="0" parTransId="{AE55DC42-AD3F-48E1-82EC-53EDA5A14BA5}" sibTransId="{B49B6E60-C3DF-455C-86FA-25ED2E3584E3}"/>
    <dgm:cxn modelId="{FED1857A-2330-466F-B9EF-8DC703E55DED}" srcId="{01E002EA-54D3-405E-984C-2D0E05FBFAAD}" destId="{E5FDAFEA-053C-4915-87F5-0719FC770662}" srcOrd="2" destOrd="0" parTransId="{C338A099-3598-4EA9-8C2D-99359DC5948D}" sibTransId="{4993D270-752C-4C32-9BAC-517C9EEA08A8}"/>
    <dgm:cxn modelId="{65CD6534-B023-4E41-9F37-9C479F991730}" type="presOf" srcId="{4993D270-752C-4C32-9BAC-517C9EEA08A8}" destId="{A52A62F2-A7BE-48A6-9829-B75423A99D5D}" srcOrd="1" destOrd="0" presId="urn:microsoft.com/office/officeart/2005/8/layout/process2"/>
    <dgm:cxn modelId="{74097D70-CDEE-42B1-BDCC-04CB068ED001}" type="presOf" srcId="{89264A66-93B3-452D-AE3F-03D6F6869BBE}" destId="{587DC2AE-700F-46ED-B6A5-02F0C152B2BD}" srcOrd="0" destOrd="0" presId="urn:microsoft.com/office/officeart/2005/8/layout/process2"/>
    <dgm:cxn modelId="{6BE6D23F-C1DD-44B1-9390-D286BBE693A8}" type="presOf" srcId="{89264A66-93B3-452D-AE3F-03D6F6869BBE}" destId="{159FF8F3-3D1B-4E77-9A4A-F78AF09B680F}" srcOrd="1" destOrd="0" presId="urn:microsoft.com/office/officeart/2005/8/layout/process2"/>
    <dgm:cxn modelId="{7301BAEF-16BF-498A-B288-3FCC478FCC5A}" type="presOf" srcId="{CC131660-8591-4696-AC76-3B3A31AB3C31}" destId="{962A9FE6-7A9B-43BB-A016-63C865AC07B2}" srcOrd="1" destOrd="0" presId="urn:microsoft.com/office/officeart/2005/8/layout/process2"/>
    <dgm:cxn modelId="{126D2197-8AAF-47AE-9730-27624BCFD4B6}" type="presOf" srcId="{28CC203D-7A1E-40FE-BA60-2A85FB24585B}" destId="{5D91E1EE-01F0-4337-BA7C-FBE061E085B8}" srcOrd="1" destOrd="0" presId="urn:microsoft.com/office/officeart/2005/8/layout/process2"/>
    <dgm:cxn modelId="{95E8E4F8-D562-46E3-BFD6-E34BAC5491BC}" type="presOf" srcId="{CC131660-8591-4696-AC76-3B3A31AB3C31}" destId="{377C5DA7-C93D-4B5A-B179-9839A086F7F1}" srcOrd="0" destOrd="0" presId="urn:microsoft.com/office/officeart/2005/8/layout/process2"/>
    <dgm:cxn modelId="{24316D68-B9D1-454F-A08A-52ED7E762B87}" srcId="{01E002EA-54D3-405E-984C-2D0E05FBFAAD}" destId="{05333952-D0C8-49C6-9C4A-D3FD46B54000}" srcOrd="1" destOrd="0" parTransId="{ED319655-33AC-481E-993C-D5D955ADFAEF}" sibTransId="{28CC203D-7A1E-40FE-BA60-2A85FB24585B}"/>
    <dgm:cxn modelId="{FB3CD965-5A78-4F51-BF13-848CB5C9592C}" type="presOf" srcId="{2D5F4B6B-DF36-4340-AF57-14C655F18F84}" destId="{7B6859DE-F43C-472A-89A7-856CEF95ED31}" srcOrd="0" destOrd="0" presId="urn:microsoft.com/office/officeart/2005/8/layout/process2"/>
    <dgm:cxn modelId="{80E359B4-E949-4603-BF72-EDCC2672AC5A}" type="presOf" srcId="{4993D270-752C-4C32-9BAC-517C9EEA08A8}" destId="{D2FCECC0-EC35-4F73-8244-20782375FD9A}" srcOrd="0" destOrd="0" presId="urn:microsoft.com/office/officeart/2005/8/layout/process2"/>
    <dgm:cxn modelId="{58FD68CC-9BF6-4D47-9BDF-784DDA1A2BAE}" type="presOf" srcId="{4BC91554-CB6B-44EA-87A4-62069ABD3699}" destId="{1B79C7DD-86C9-47AB-8E83-BCEBCD195E5B}" srcOrd="0" destOrd="0" presId="urn:microsoft.com/office/officeart/2005/8/layout/process2"/>
    <dgm:cxn modelId="{3C043C2E-1477-4A18-AD81-693D6AF51085}" srcId="{01E002EA-54D3-405E-984C-2D0E05FBFAAD}" destId="{4BC91554-CB6B-44EA-87A4-62069ABD3699}" srcOrd="3" destOrd="0" parTransId="{732E34BC-083F-45DA-9FA6-369326073757}" sibTransId="{89264A66-93B3-452D-AE3F-03D6F6869BBE}"/>
    <dgm:cxn modelId="{ED0A33E8-1801-43CD-B556-734AFCD5CB5A}" srcId="{01E002EA-54D3-405E-984C-2D0E05FBFAAD}" destId="{8738501D-1B20-4DAD-963E-9016EDF654F3}" srcOrd="0" destOrd="0" parTransId="{12C7C8AC-E827-4888-9A19-B2EF97EBE7E6}" sibTransId="{CC131660-8591-4696-AC76-3B3A31AB3C31}"/>
    <dgm:cxn modelId="{5E6CF11B-ADEB-4594-A5DE-171D483AD514}" type="presParOf" srcId="{D7145B22-F286-4CF4-99B0-491356D304ED}" destId="{5C7102D0-D828-4786-9271-32D7DF1186EE}" srcOrd="0" destOrd="0" presId="urn:microsoft.com/office/officeart/2005/8/layout/process2"/>
    <dgm:cxn modelId="{430B1CB1-D9F0-41C3-8FBB-17DE41CDD76A}" type="presParOf" srcId="{D7145B22-F286-4CF4-99B0-491356D304ED}" destId="{377C5DA7-C93D-4B5A-B179-9839A086F7F1}" srcOrd="1" destOrd="0" presId="urn:microsoft.com/office/officeart/2005/8/layout/process2"/>
    <dgm:cxn modelId="{21E446AC-BCD6-479E-9827-6DB833DBE46C}" type="presParOf" srcId="{377C5DA7-C93D-4B5A-B179-9839A086F7F1}" destId="{962A9FE6-7A9B-43BB-A016-63C865AC07B2}" srcOrd="0" destOrd="0" presId="urn:microsoft.com/office/officeart/2005/8/layout/process2"/>
    <dgm:cxn modelId="{804AE7E4-A9F0-47F1-BFBA-C6420B57B5FB}" type="presParOf" srcId="{D7145B22-F286-4CF4-99B0-491356D304ED}" destId="{2EEC9119-0384-4851-BB45-C93AC65DA34B}" srcOrd="2" destOrd="0" presId="urn:microsoft.com/office/officeart/2005/8/layout/process2"/>
    <dgm:cxn modelId="{C28FDEB1-62CE-4E97-B550-5012B63A8152}" type="presParOf" srcId="{D7145B22-F286-4CF4-99B0-491356D304ED}" destId="{C48AA7A2-B6FB-4E59-B812-DB72B8C77790}" srcOrd="3" destOrd="0" presId="urn:microsoft.com/office/officeart/2005/8/layout/process2"/>
    <dgm:cxn modelId="{F741805A-F709-49E8-866E-73B77A5D0CAE}" type="presParOf" srcId="{C48AA7A2-B6FB-4E59-B812-DB72B8C77790}" destId="{5D91E1EE-01F0-4337-BA7C-FBE061E085B8}" srcOrd="0" destOrd="0" presId="urn:microsoft.com/office/officeart/2005/8/layout/process2"/>
    <dgm:cxn modelId="{378225F2-CC8B-4D99-A8B1-0B5D8F24AA78}" type="presParOf" srcId="{D7145B22-F286-4CF4-99B0-491356D304ED}" destId="{E7C1C590-012E-4795-BADB-BED9404D00B3}" srcOrd="4" destOrd="0" presId="urn:microsoft.com/office/officeart/2005/8/layout/process2"/>
    <dgm:cxn modelId="{5C45D641-3490-4A24-8167-7DFFCFE5151E}" type="presParOf" srcId="{D7145B22-F286-4CF4-99B0-491356D304ED}" destId="{D2FCECC0-EC35-4F73-8244-20782375FD9A}" srcOrd="5" destOrd="0" presId="urn:microsoft.com/office/officeart/2005/8/layout/process2"/>
    <dgm:cxn modelId="{E97630E5-5EB5-458C-804B-254D8D930779}" type="presParOf" srcId="{D2FCECC0-EC35-4F73-8244-20782375FD9A}" destId="{A52A62F2-A7BE-48A6-9829-B75423A99D5D}" srcOrd="0" destOrd="0" presId="urn:microsoft.com/office/officeart/2005/8/layout/process2"/>
    <dgm:cxn modelId="{10328985-6EE2-4340-B00C-1969FC3AFD30}" type="presParOf" srcId="{D7145B22-F286-4CF4-99B0-491356D304ED}" destId="{1B79C7DD-86C9-47AB-8E83-BCEBCD195E5B}" srcOrd="6" destOrd="0" presId="urn:microsoft.com/office/officeart/2005/8/layout/process2"/>
    <dgm:cxn modelId="{EDF3D22A-5EF8-487C-8BF6-ABDD834579FB}" type="presParOf" srcId="{D7145B22-F286-4CF4-99B0-491356D304ED}" destId="{587DC2AE-700F-46ED-B6A5-02F0C152B2BD}" srcOrd="7" destOrd="0" presId="urn:microsoft.com/office/officeart/2005/8/layout/process2"/>
    <dgm:cxn modelId="{8BE96C8E-7101-4386-A495-8A46CC8CDCED}" type="presParOf" srcId="{587DC2AE-700F-46ED-B6A5-02F0C152B2BD}" destId="{159FF8F3-3D1B-4E77-9A4A-F78AF09B680F}" srcOrd="0" destOrd="0" presId="urn:microsoft.com/office/officeart/2005/8/layout/process2"/>
    <dgm:cxn modelId="{707CE170-110D-4C6C-AF1A-8F0FC644F73C}" type="presParOf" srcId="{D7145B22-F286-4CF4-99B0-491356D304ED}" destId="{7B6859DE-F43C-472A-89A7-856CEF95ED31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D2D8A3-3BC4-47F0-B315-1DBE1A9E650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7473717-CBB4-42C8-8B3A-A2A6EFCAF40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Региональная служба по тарифам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FE61FD-9C82-45B6-97B1-0707411E5239}" type="parTrans" cxnId="{B96ADF5D-DDA6-430F-A029-12CDF964777F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888192-7DEA-426A-9E08-D54BAEB243D6}" type="sibTrans" cxnId="{B96ADF5D-DDA6-430F-A029-12CDF964777F}">
      <dgm:prSet custT="1"/>
      <dgm:spPr>
        <a:solidFill>
          <a:schemeClr val="accent1"/>
        </a:solidFill>
        <a:ln cmpd="sng"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463D82-2E23-4C18-8197-0D5E6D54526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>
            <a:spcAft>
              <a:spcPts val="0"/>
            </a:spcAft>
          </a:pPr>
          <a:r>
            <a:rPr lang="ru-RU" sz="1600" b="0" i="0" u="none" strike="no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Адрес: ул. Мира 104, г. Ханты-Мансийск,   </a:t>
          </a:r>
        </a:p>
        <a:p>
          <a:pPr>
            <a:spcAft>
              <a:spcPts val="0"/>
            </a:spcAft>
          </a:pPr>
          <a:r>
            <a:rPr lang="ru-RU" sz="1600" b="0" i="0" u="none" strike="no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ХМАО – </a:t>
          </a:r>
          <a:r>
            <a:rPr lang="ru-RU" sz="1600" b="0" i="0" u="none" strike="noStrik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Югра</a:t>
          </a:r>
          <a:r>
            <a:rPr lang="ru-RU" sz="1600" b="0" i="0" u="none" strike="no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628007,  тел./факс приемной: (3467) 32-85-11/32-85-10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27ACD4-D059-4B7E-BCCD-CD8BE8FFAADB}" type="parTrans" cxnId="{F8508131-FAE2-4783-BDB3-03DEC96E862A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F07219-1EFD-42DD-9349-CD1D029FE543}" type="sibTrans" cxnId="{F8508131-FAE2-4783-BDB3-03DEC96E862A}">
      <dgm:prSet custT="1"/>
      <dgm:spPr>
        <a:solidFill>
          <a:schemeClr val="accent1"/>
        </a:solidFill>
      </dgm:spPr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13D755-06A3-4889-8D00-EC0A3699E02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6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ru-RU" sz="1600" b="0" i="0" u="none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rst@admhmao.ru</a:t>
          </a:r>
          <a:r>
            <a:rPr lang="ru-RU" sz="16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</a:p>
        <a:p>
          <a:r>
            <a:rPr lang="ru-RU" sz="1600" b="0" i="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сайт: http://www.rst.admhmao.ru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E49307-0B36-4239-AB47-628117C7E244}" type="parTrans" cxnId="{BE1EFAAF-BED0-4CCB-BAE5-F54170205E9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66F191-7055-4D43-A932-F6646C8DB1BD}" type="sibTrans" cxnId="{BE1EFAAF-BED0-4CCB-BAE5-F54170205E9E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902D13-C7E4-420E-813B-56EFB8C018F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600" b="0" i="0" u="none" strike="no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правильности  применения тарифов на коммунальные услуги, а также превышению предельного (максимального) индекса изменения размера вносимой платы за коммунальные услуги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DC7659-2821-4F2D-9290-76EC661B3C93}" type="parTrans" cxnId="{8FF130E6-033F-4DA1-9B75-6EA80EF73CDC}">
      <dgm:prSet/>
      <dgm:spPr/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274F04-4144-4FD4-B08C-1D023731F48A}" type="sibTrans" cxnId="{8FF130E6-033F-4DA1-9B75-6EA80EF73CDC}">
      <dgm:prSet custT="1"/>
      <dgm:spPr>
        <a:solidFill>
          <a:schemeClr val="accent1"/>
        </a:solidFill>
      </dgm:spPr>
      <dgm:t>
        <a:bodyPr/>
        <a:lstStyle/>
        <a:p>
          <a:endParaRPr lang="ru-RU" sz="14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6B4889-89E7-4D6D-8D24-BDB1A22442A4}" type="pres">
      <dgm:prSet presAssocID="{90D2D8A3-3BC4-47F0-B315-1DBE1A9E650D}" presName="Name0" presStyleCnt="0">
        <dgm:presLayoutVars>
          <dgm:dir/>
          <dgm:resizeHandles val="exact"/>
        </dgm:presLayoutVars>
      </dgm:prSet>
      <dgm:spPr/>
    </dgm:pt>
    <dgm:pt modelId="{B6BE598E-18CB-4041-A66B-BA172AC5C01D}" type="pres">
      <dgm:prSet presAssocID="{B7473717-CBB4-42C8-8B3A-A2A6EFCAF40F}" presName="node" presStyleLbl="node1" presStyleIdx="0" presStyleCnt="4" custScaleX="114568" custScaleY="98916" custLinFactNeighborX="42827" custLinFactNeighborY="9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7A43FC-EFE7-4C4D-B339-8EB33372AAA9}" type="pres">
      <dgm:prSet presAssocID="{2E888192-7DEA-426A-9E08-D54BAEB243D6}" presName="sibTrans" presStyleLbl="sibTrans2D1" presStyleIdx="0" presStyleCnt="3" custScaleX="139639" custScaleY="32639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7B993525-9F34-4253-9877-81CC1FEBF4EE}" type="pres">
      <dgm:prSet presAssocID="{2E888192-7DEA-426A-9E08-D54BAEB243D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563B803-472C-4F8D-8512-0FEDC3046B65}" type="pres">
      <dgm:prSet presAssocID="{E1902D13-C7E4-420E-813B-56EFB8C018FE}" presName="node" presStyleLbl="node1" presStyleIdx="1" presStyleCnt="4" custScaleX="156990" custScaleY="123664" custLinFactNeighborX="1249" custLinFactNeighborY="7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E8BF0-98AA-4F7C-972B-0AA248AD2497}" type="pres">
      <dgm:prSet presAssocID="{74274F04-4144-4FD4-B08C-1D023731F48A}" presName="sibTrans" presStyleLbl="sibTrans2D1" presStyleIdx="1" presStyleCnt="3" custFlipVert="1" custScaleY="32464"/>
      <dgm:spPr/>
      <dgm:t>
        <a:bodyPr/>
        <a:lstStyle/>
        <a:p>
          <a:endParaRPr lang="ru-RU"/>
        </a:p>
      </dgm:t>
    </dgm:pt>
    <dgm:pt modelId="{F736FB99-B232-48C4-BA80-D0D2742CED56}" type="pres">
      <dgm:prSet presAssocID="{74274F04-4144-4FD4-B08C-1D023731F48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4973EE8-21F3-47EA-B0B6-10DEDD5DED57}" type="pres">
      <dgm:prSet presAssocID="{8B463D82-2E23-4C18-8197-0D5E6D54526F}" presName="node" presStyleLbl="node1" presStyleIdx="2" presStyleCnt="4" custScaleX="118100" custScaleY="114818" custLinFactNeighborX="-30766" custLinFactNeighborY="7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2E0CD-9546-4D5C-A8A6-109E305D65D3}" type="pres">
      <dgm:prSet presAssocID="{F9F07219-1EFD-42DD-9349-CD1D029FE543}" presName="sibTrans" presStyleLbl="sibTrans2D1" presStyleIdx="2" presStyleCnt="3" custAng="138988" custFlipVert="1" custScaleX="133233" custScaleY="60630"/>
      <dgm:spPr/>
      <dgm:t>
        <a:bodyPr/>
        <a:lstStyle/>
        <a:p>
          <a:endParaRPr lang="ru-RU"/>
        </a:p>
      </dgm:t>
    </dgm:pt>
    <dgm:pt modelId="{EAE8FB13-FEC9-4773-A970-11BCDD01DDFE}" type="pres">
      <dgm:prSet presAssocID="{F9F07219-1EFD-42DD-9349-CD1D029FE54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0F0D858-5AE7-408D-94F5-1E6F22F33F2D}" type="pres">
      <dgm:prSet presAssocID="{9913D755-06A3-4889-8D00-EC0A3699E02F}" presName="node" presStyleLbl="node1" presStyleIdx="3" presStyleCnt="4" custScaleX="158570" custScaleY="79988" custLinFactNeighborX="-18838" custLinFactNeighborY="-5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EFAAF-BED0-4CCB-BAE5-F54170205E9E}" srcId="{90D2D8A3-3BC4-47F0-B315-1DBE1A9E650D}" destId="{9913D755-06A3-4889-8D00-EC0A3699E02F}" srcOrd="3" destOrd="0" parTransId="{1AE49307-0B36-4239-AB47-628117C7E244}" sibTransId="{CB66F191-7055-4D43-A932-F6646C8DB1BD}"/>
    <dgm:cxn modelId="{5FE940D0-EDAF-4EAB-BC3D-F31E289766E5}" type="presOf" srcId="{F9F07219-1EFD-42DD-9349-CD1D029FE543}" destId="{1FD2E0CD-9546-4D5C-A8A6-109E305D65D3}" srcOrd="0" destOrd="0" presId="urn:microsoft.com/office/officeart/2005/8/layout/process1"/>
    <dgm:cxn modelId="{2CAF69AC-BFB5-48D3-82F9-9E6F779D31DE}" type="presOf" srcId="{8B463D82-2E23-4C18-8197-0D5E6D54526F}" destId="{24973EE8-21F3-47EA-B0B6-10DEDD5DED57}" srcOrd="0" destOrd="0" presId="urn:microsoft.com/office/officeart/2005/8/layout/process1"/>
    <dgm:cxn modelId="{EF18F075-D4E3-4144-92DB-DC66296DEC1A}" type="presOf" srcId="{F9F07219-1EFD-42DD-9349-CD1D029FE543}" destId="{EAE8FB13-FEC9-4773-A970-11BCDD01DDFE}" srcOrd="1" destOrd="0" presId="urn:microsoft.com/office/officeart/2005/8/layout/process1"/>
    <dgm:cxn modelId="{F8508131-FAE2-4783-BDB3-03DEC96E862A}" srcId="{90D2D8A3-3BC4-47F0-B315-1DBE1A9E650D}" destId="{8B463D82-2E23-4C18-8197-0D5E6D54526F}" srcOrd="2" destOrd="0" parTransId="{7927ACD4-D059-4B7E-BCCD-CD8BE8FFAADB}" sibTransId="{F9F07219-1EFD-42DD-9349-CD1D029FE543}"/>
    <dgm:cxn modelId="{9E5E9722-DFE6-4226-9379-62EC0A495FC8}" type="presOf" srcId="{E1902D13-C7E4-420E-813B-56EFB8C018FE}" destId="{E563B803-472C-4F8D-8512-0FEDC3046B65}" srcOrd="0" destOrd="0" presId="urn:microsoft.com/office/officeart/2005/8/layout/process1"/>
    <dgm:cxn modelId="{8FF130E6-033F-4DA1-9B75-6EA80EF73CDC}" srcId="{90D2D8A3-3BC4-47F0-B315-1DBE1A9E650D}" destId="{E1902D13-C7E4-420E-813B-56EFB8C018FE}" srcOrd="1" destOrd="0" parTransId="{B6DC7659-2821-4F2D-9290-76EC661B3C93}" sibTransId="{74274F04-4144-4FD4-B08C-1D023731F48A}"/>
    <dgm:cxn modelId="{8E3EA4D1-FD01-4DBC-90F3-BF13E5200C95}" type="presOf" srcId="{74274F04-4144-4FD4-B08C-1D023731F48A}" destId="{F736FB99-B232-48C4-BA80-D0D2742CED56}" srcOrd="1" destOrd="0" presId="urn:microsoft.com/office/officeart/2005/8/layout/process1"/>
    <dgm:cxn modelId="{5791FEB1-2F61-4801-86E5-BC1D07E3ADB6}" type="presOf" srcId="{B7473717-CBB4-42C8-8B3A-A2A6EFCAF40F}" destId="{B6BE598E-18CB-4041-A66B-BA172AC5C01D}" srcOrd="0" destOrd="0" presId="urn:microsoft.com/office/officeart/2005/8/layout/process1"/>
    <dgm:cxn modelId="{361A0357-B661-4931-BB9D-0D6D980ED378}" type="presOf" srcId="{74274F04-4144-4FD4-B08C-1D023731F48A}" destId="{BD8E8BF0-98AA-4F7C-972B-0AA248AD2497}" srcOrd="0" destOrd="0" presId="urn:microsoft.com/office/officeart/2005/8/layout/process1"/>
    <dgm:cxn modelId="{B96ADF5D-DDA6-430F-A029-12CDF964777F}" srcId="{90D2D8A3-3BC4-47F0-B315-1DBE1A9E650D}" destId="{B7473717-CBB4-42C8-8B3A-A2A6EFCAF40F}" srcOrd="0" destOrd="0" parTransId="{85FE61FD-9C82-45B6-97B1-0707411E5239}" sibTransId="{2E888192-7DEA-426A-9E08-D54BAEB243D6}"/>
    <dgm:cxn modelId="{66CBFF95-C7E1-4DBD-A1A8-3EFA6297BA3C}" type="presOf" srcId="{90D2D8A3-3BC4-47F0-B315-1DBE1A9E650D}" destId="{EB6B4889-89E7-4D6D-8D24-BDB1A22442A4}" srcOrd="0" destOrd="0" presId="urn:microsoft.com/office/officeart/2005/8/layout/process1"/>
    <dgm:cxn modelId="{B05880BC-39EC-48F9-A5C9-3DC11067CD17}" type="presOf" srcId="{2E888192-7DEA-426A-9E08-D54BAEB243D6}" destId="{7B993525-9F34-4253-9877-81CC1FEBF4EE}" srcOrd="1" destOrd="0" presId="urn:microsoft.com/office/officeart/2005/8/layout/process1"/>
    <dgm:cxn modelId="{A66855D5-75CF-4D8A-9891-3001F07ABC7F}" type="presOf" srcId="{2E888192-7DEA-426A-9E08-D54BAEB243D6}" destId="{AB7A43FC-EFE7-4C4D-B339-8EB33372AAA9}" srcOrd="0" destOrd="0" presId="urn:microsoft.com/office/officeart/2005/8/layout/process1"/>
    <dgm:cxn modelId="{EBEEA383-A459-4DD5-8B51-091A8B0CCCD6}" type="presOf" srcId="{9913D755-06A3-4889-8D00-EC0A3699E02F}" destId="{40F0D858-5AE7-408D-94F5-1E6F22F33F2D}" srcOrd="0" destOrd="0" presId="urn:microsoft.com/office/officeart/2005/8/layout/process1"/>
    <dgm:cxn modelId="{63B0671D-2075-43E7-A593-D0BCA1F3A68A}" type="presParOf" srcId="{EB6B4889-89E7-4D6D-8D24-BDB1A22442A4}" destId="{B6BE598E-18CB-4041-A66B-BA172AC5C01D}" srcOrd="0" destOrd="0" presId="urn:microsoft.com/office/officeart/2005/8/layout/process1"/>
    <dgm:cxn modelId="{DD3A6DB0-42EC-4549-AB42-83F58EFD535F}" type="presParOf" srcId="{EB6B4889-89E7-4D6D-8D24-BDB1A22442A4}" destId="{AB7A43FC-EFE7-4C4D-B339-8EB33372AAA9}" srcOrd="1" destOrd="0" presId="urn:microsoft.com/office/officeart/2005/8/layout/process1"/>
    <dgm:cxn modelId="{2C3BA699-FE69-491B-8A20-053ED3ABD383}" type="presParOf" srcId="{AB7A43FC-EFE7-4C4D-B339-8EB33372AAA9}" destId="{7B993525-9F34-4253-9877-81CC1FEBF4EE}" srcOrd="0" destOrd="0" presId="urn:microsoft.com/office/officeart/2005/8/layout/process1"/>
    <dgm:cxn modelId="{8936DB00-1B0B-468C-AE74-CA97AA752D95}" type="presParOf" srcId="{EB6B4889-89E7-4D6D-8D24-BDB1A22442A4}" destId="{E563B803-472C-4F8D-8512-0FEDC3046B65}" srcOrd="2" destOrd="0" presId="urn:microsoft.com/office/officeart/2005/8/layout/process1"/>
    <dgm:cxn modelId="{522CF8B3-B26E-4684-A7E7-278E834DE610}" type="presParOf" srcId="{EB6B4889-89E7-4D6D-8D24-BDB1A22442A4}" destId="{BD8E8BF0-98AA-4F7C-972B-0AA248AD2497}" srcOrd="3" destOrd="0" presId="urn:microsoft.com/office/officeart/2005/8/layout/process1"/>
    <dgm:cxn modelId="{BDB3CD86-5FE4-4ADD-8980-C2896A80E094}" type="presParOf" srcId="{BD8E8BF0-98AA-4F7C-972B-0AA248AD2497}" destId="{F736FB99-B232-48C4-BA80-D0D2742CED56}" srcOrd="0" destOrd="0" presId="urn:microsoft.com/office/officeart/2005/8/layout/process1"/>
    <dgm:cxn modelId="{14D051EF-C11A-4359-A2C0-6C6E88523960}" type="presParOf" srcId="{EB6B4889-89E7-4D6D-8D24-BDB1A22442A4}" destId="{24973EE8-21F3-47EA-B0B6-10DEDD5DED57}" srcOrd="4" destOrd="0" presId="urn:microsoft.com/office/officeart/2005/8/layout/process1"/>
    <dgm:cxn modelId="{60E1950B-68C9-4836-9120-907D9E7F3E8B}" type="presParOf" srcId="{EB6B4889-89E7-4D6D-8D24-BDB1A22442A4}" destId="{1FD2E0CD-9546-4D5C-A8A6-109E305D65D3}" srcOrd="5" destOrd="0" presId="urn:microsoft.com/office/officeart/2005/8/layout/process1"/>
    <dgm:cxn modelId="{B3036D8E-C4D5-4AA4-B611-CBAAE2C475F8}" type="presParOf" srcId="{1FD2E0CD-9546-4D5C-A8A6-109E305D65D3}" destId="{EAE8FB13-FEC9-4773-A970-11BCDD01DDFE}" srcOrd="0" destOrd="0" presId="urn:microsoft.com/office/officeart/2005/8/layout/process1"/>
    <dgm:cxn modelId="{F07B7846-33F0-4C9B-9417-C790A370AF55}" type="presParOf" srcId="{EB6B4889-89E7-4D6D-8D24-BDB1A22442A4}" destId="{40F0D858-5AE7-408D-94F5-1E6F22F33F2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D2D8A3-3BC4-47F0-B315-1DBE1A9E650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B7473717-CBB4-42C8-8B3A-A2A6EFCAF40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Отдел тарифной и ценовой политики администрации Нижневартовского района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5FE61FD-9C82-45B6-97B1-0707411E5239}" type="parTrans" cxnId="{B96ADF5D-DDA6-430F-A029-12CDF964777F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888192-7DEA-426A-9E08-D54BAEB243D6}" type="sibTrans" cxnId="{B96ADF5D-DDA6-430F-A029-12CDF964777F}">
      <dgm:prSet custT="1"/>
      <dgm:spPr>
        <a:solidFill>
          <a:schemeClr val="accent1"/>
        </a:solidFill>
        <a:ln cmpd="sng"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</dgm:spPr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463D82-2E23-4C18-8197-0D5E6D54526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Адрес: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ул. Таежная 19,         г. Нижневартовск, ХМАО – Югра, 628600, тел./факс (3466) 49-48-15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927ACD4-D059-4B7E-BCCD-CD8BE8FFAADB}" type="parTrans" cxnId="{F8508131-FAE2-4783-BDB3-03DEC96E862A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F07219-1EFD-42DD-9349-CD1D029FE543}" type="sibTrans" cxnId="{F8508131-FAE2-4783-BDB3-03DEC96E862A}">
      <dgm:prSet custT="1"/>
      <dgm:spPr>
        <a:solidFill>
          <a:schemeClr val="accent1"/>
        </a:solidFill>
      </dgm:spPr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913D755-06A3-4889-8D00-EC0A3699E02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en-US" sz="160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OTP@nvraion.ru</a:t>
          </a:r>
          <a:r>
            <a:rPr lang="ru-RU" sz="160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 </a:t>
          </a:r>
          <a:r>
            <a:rPr lang="en-US" sz="160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</a:t>
          </a:r>
          <a:endParaRPr lang="ru-RU" sz="1600" u="none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en-US" sz="160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сайт: 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http:</a:t>
          </a:r>
          <a:r>
            <a: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//</a:t>
          </a:r>
          <a:r>
            <a: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www.nvraion.ru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AE49307-0B36-4239-AB47-628117C7E244}" type="parTrans" cxnId="{BE1EFAAF-BED0-4CCB-BAE5-F54170205E9E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66F191-7055-4D43-A932-F6646C8DB1BD}" type="sibTrans" cxnId="{BE1EFAAF-BED0-4CCB-BAE5-F54170205E9E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1902D13-C7E4-420E-813B-56EFB8C018FE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1600" b="0" i="0" u="none" strike="noStrik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правильности  применения тарифов на коммунальные услуги, а также превышению предельного (максимального) индекса изменения размера вносимой платы за коммунальные услуги</a:t>
          </a:r>
          <a:endParaRPr lang="ru-RU" sz="16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DC7659-2821-4F2D-9290-76EC661B3C93}" type="parTrans" cxnId="{8FF130E6-033F-4DA1-9B75-6EA80EF73CDC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274F04-4144-4FD4-B08C-1D023731F48A}" type="sibTrans" cxnId="{8FF130E6-033F-4DA1-9B75-6EA80EF73CDC}">
      <dgm:prSet custT="1"/>
      <dgm:spPr>
        <a:solidFill>
          <a:schemeClr val="accent1"/>
        </a:solidFill>
      </dgm:spPr>
      <dgm:t>
        <a:bodyPr/>
        <a:lstStyle/>
        <a:p>
          <a:endParaRPr lang="ru-RU" sz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B6B4889-89E7-4D6D-8D24-BDB1A22442A4}" type="pres">
      <dgm:prSet presAssocID="{90D2D8A3-3BC4-47F0-B315-1DBE1A9E650D}" presName="Name0" presStyleCnt="0">
        <dgm:presLayoutVars>
          <dgm:dir/>
          <dgm:resizeHandles val="exact"/>
        </dgm:presLayoutVars>
      </dgm:prSet>
      <dgm:spPr/>
    </dgm:pt>
    <dgm:pt modelId="{B6BE598E-18CB-4041-A66B-BA172AC5C01D}" type="pres">
      <dgm:prSet presAssocID="{B7473717-CBB4-42C8-8B3A-A2A6EFCAF40F}" presName="node" presStyleLbl="node1" presStyleIdx="0" presStyleCnt="4" custScaleX="94679" custScaleY="334345" custLinFactNeighborX="1325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B7A43FC-EFE7-4C4D-B339-8EB33372AAA9}" type="pres">
      <dgm:prSet presAssocID="{2E888192-7DEA-426A-9E08-D54BAEB243D6}" presName="sibTrans" presStyleLbl="sibTrans2D1" presStyleIdx="0" presStyleCnt="3" custScaleX="139639" custScaleY="32639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7B993525-9F34-4253-9877-81CC1FEBF4EE}" type="pres">
      <dgm:prSet presAssocID="{2E888192-7DEA-426A-9E08-D54BAEB243D6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E563B803-472C-4F8D-8512-0FEDC3046B65}" type="pres">
      <dgm:prSet presAssocID="{E1902D13-C7E4-420E-813B-56EFB8C018FE}" presName="node" presStyleLbl="node1" presStyleIdx="1" presStyleCnt="4" custScaleX="133779" custScaleY="334345" custLinFactNeighborX="-207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E8BF0-98AA-4F7C-972B-0AA248AD2497}" type="pres">
      <dgm:prSet presAssocID="{74274F04-4144-4FD4-B08C-1D023731F48A}" presName="sibTrans" presStyleLbl="sibTrans2D1" presStyleIdx="1" presStyleCnt="3" custFlipVert="1" custScaleY="32464"/>
      <dgm:spPr/>
      <dgm:t>
        <a:bodyPr/>
        <a:lstStyle/>
        <a:p>
          <a:endParaRPr lang="ru-RU"/>
        </a:p>
      </dgm:t>
    </dgm:pt>
    <dgm:pt modelId="{F736FB99-B232-48C4-BA80-D0D2742CED56}" type="pres">
      <dgm:prSet presAssocID="{74274F04-4144-4FD4-B08C-1D023731F48A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4973EE8-21F3-47EA-B0B6-10DEDD5DED57}" type="pres">
      <dgm:prSet presAssocID="{8B463D82-2E23-4C18-8197-0D5E6D54526F}" presName="node" presStyleLbl="node1" presStyleIdx="2" presStyleCnt="4" custScaleX="100553" custScaleY="293227" custLinFactNeighborX="-61314" custLinFactNeighborY="4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2E0CD-9546-4D5C-A8A6-109E305D65D3}" type="pres">
      <dgm:prSet presAssocID="{F9F07219-1EFD-42DD-9349-CD1D029FE543}" presName="sibTrans" presStyleLbl="sibTrans2D1" presStyleIdx="2" presStyleCnt="3" custFlipVert="1" custScaleX="121646" custScaleY="48575"/>
      <dgm:spPr/>
      <dgm:t>
        <a:bodyPr/>
        <a:lstStyle/>
        <a:p>
          <a:endParaRPr lang="ru-RU"/>
        </a:p>
      </dgm:t>
    </dgm:pt>
    <dgm:pt modelId="{EAE8FB13-FEC9-4773-A970-11BCDD01DDFE}" type="pres">
      <dgm:prSet presAssocID="{F9F07219-1EFD-42DD-9349-CD1D029FE54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0F0D858-5AE7-408D-94F5-1E6F22F33F2D}" type="pres">
      <dgm:prSet presAssocID="{9913D755-06A3-4889-8D00-EC0A3699E02F}" presName="node" presStyleLbl="node1" presStyleIdx="3" presStyleCnt="4" custScaleX="121004" custScaleY="272946" custLinFactNeighborX="-42632" custLinFactNeighborY="-59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1EFAAF-BED0-4CCB-BAE5-F54170205E9E}" srcId="{90D2D8A3-3BC4-47F0-B315-1DBE1A9E650D}" destId="{9913D755-06A3-4889-8D00-EC0A3699E02F}" srcOrd="3" destOrd="0" parTransId="{1AE49307-0B36-4239-AB47-628117C7E244}" sibTransId="{CB66F191-7055-4D43-A932-F6646C8DB1BD}"/>
    <dgm:cxn modelId="{77BC9958-E71D-4651-84B2-8140E0110D74}" type="presOf" srcId="{90D2D8A3-3BC4-47F0-B315-1DBE1A9E650D}" destId="{EB6B4889-89E7-4D6D-8D24-BDB1A22442A4}" srcOrd="0" destOrd="0" presId="urn:microsoft.com/office/officeart/2005/8/layout/process1"/>
    <dgm:cxn modelId="{DD6DCBDB-7214-4216-B141-FE3252EB2D8E}" type="presOf" srcId="{2E888192-7DEA-426A-9E08-D54BAEB243D6}" destId="{AB7A43FC-EFE7-4C4D-B339-8EB33372AAA9}" srcOrd="0" destOrd="0" presId="urn:microsoft.com/office/officeart/2005/8/layout/process1"/>
    <dgm:cxn modelId="{D0F5E9C8-D16F-45BB-804D-CC5DCD27AB82}" type="presOf" srcId="{F9F07219-1EFD-42DD-9349-CD1D029FE543}" destId="{1FD2E0CD-9546-4D5C-A8A6-109E305D65D3}" srcOrd="0" destOrd="0" presId="urn:microsoft.com/office/officeart/2005/8/layout/process1"/>
    <dgm:cxn modelId="{40824223-3371-44B0-8854-8CF63248A896}" type="presOf" srcId="{B7473717-CBB4-42C8-8B3A-A2A6EFCAF40F}" destId="{B6BE598E-18CB-4041-A66B-BA172AC5C01D}" srcOrd="0" destOrd="0" presId="urn:microsoft.com/office/officeart/2005/8/layout/process1"/>
    <dgm:cxn modelId="{109E404D-AA48-487D-9E1F-CF0504407FF8}" type="presOf" srcId="{F9F07219-1EFD-42DD-9349-CD1D029FE543}" destId="{EAE8FB13-FEC9-4773-A970-11BCDD01DDFE}" srcOrd="1" destOrd="0" presId="urn:microsoft.com/office/officeart/2005/8/layout/process1"/>
    <dgm:cxn modelId="{F8508131-FAE2-4783-BDB3-03DEC96E862A}" srcId="{90D2D8A3-3BC4-47F0-B315-1DBE1A9E650D}" destId="{8B463D82-2E23-4C18-8197-0D5E6D54526F}" srcOrd="2" destOrd="0" parTransId="{7927ACD4-D059-4B7E-BCCD-CD8BE8FFAADB}" sibTransId="{F9F07219-1EFD-42DD-9349-CD1D029FE543}"/>
    <dgm:cxn modelId="{829FEA46-384D-4BD2-B7E6-E2C3D1497EE4}" type="presOf" srcId="{E1902D13-C7E4-420E-813B-56EFB8C018FE}" destId="{E563B803-472C-4F8D-8512-0FEDC3046B65}" srcOrd="0" destOrd="0" presId="urn:microsoft.com/office/officeart/2005/8/layout/process1"/>
    <dgm:cxn modelId="{8FF130E6-033F-4DA1-9B75-6EA80EF73CDC}" srcId="{90D2D8A3-3BC4-47F0-B315-1DBE1A9E650D}" destId="{E1902D13-C7E4-420E-813B-56EFB8C018FE}" srcOrd="1" destOrd="0" parTransId="{B6DC7659-2821-4F2D-9290-76EC661B3C93}" sibTransId="{74274F04-4144-4FD4-B08C-1D023731F48A}"/>
    <dgm:cxn modelId="{F7257F80-1CDD-44BD-AC79-B8318EC66EE5}" type="presOf" srcId="{74274F04-4144-4FD4-B08C-1D023731F48A}" destId="{BD8E8BF0-98AA-4F7C-972B-0AA248AD2497}" srcOrd="0" destOrd="0" presId="urn:microsoft.com/office/officeart/2005/8/layout/process1"/>
    <dgm:cxn modelId="{EDC2B489-A77D-4C1F-A96D-C6C0CA05A341}" type="presOf" srcId="{74274F04-4144-4FD4-B08C-1D023731F48A}" destId="{F736FB99-B232-48C4-BA80-D0D2742CED56}" srcOrd="1" destOrd="0" presId="urn:microsoft.com/office/officeart/2005/8/layout/process1"/>
    <dgm:cxn modelId="{B96ADF5D-DDA6-430F-A029-12CDF964777F}" srcId="{90D2D8A3-3BC4-47F0-B315-1DBE1A9E650D}" destId="{B7473717-CBB4-42C8-8B3A-A2A6EFCAF40F}" srcOrd="0" destOrd="0" parTransId="{85FE61FD-9C82-45B6-97B1-0707411E5239}" sibTransId="{2E888192-7DEA-426A-9E08-D54BAEB243D6}"/>
    <dgm:cxn modelId="{731CABAD-3A3D-468B-B4B5-D2FDE557AAB8}" type="presOf" srcId="{8B463D82-2E23-4C18-8197-0D5E6D54526F}" destId="{24973EE8-21F3-47EA-B0B6-10DEDD5DED57}" srcOrd="0" destOrd="0" presId="urn:microsoft.com/office/officeart/2005/8/layout/process1"/>
    <dgm:cxn modelId="{2836009D-1024-4767-843C-8A2D691D0AFC}" type="presOf" srcId="{2E888192-7DEA-426A-9E08-D54BAEB243D6}" destId="{7B993525-9F34-4253-9877-81CC1FEBF4EE}" srcOrd="1" destOrd="0" presId="urn:microsoft.com/office/officeart/2005/8/layout/process1"/>
    <dgm:cxn modelId="{F776EC18-6AC7-4235-9B71-17FDCC2DA025}" type="presOf" srcId="{9913D755-06A3-4889-8D00-EC0A3699E02F}" destId="{40F0D858-5AE7-408D-94F5-1E6F22F33F2D}" srcOrd="0" destOrd="0" presId="urn:microsoft.com/office/officeart/2005/8/layout/process1"/>
    <dgm:cxn modelId="{F850E6B3-D5BD-48A3-B044-439ACC4FA595}" type="presParOf" srcId="{EB6B4889-89E7-4D6D-8D24-BDB1A22442A4}" destId="{B6BE598E-18CB-4041-A66B-BA172AC5C01D}" srcOrd="0" destOrd="0" presId="urn:microsoft.com/office/officeart/2005/8/layout/process1"/>
    <dgm:cxn modelId="{830D5EBD-6B39-41E8-9DB6-D884A9571463}" type="presParOf" srcId="{EB6B4889-89E7-4D6D-8D24-BDB1A22442A4}" destId="{AB7A43FC-EFE7-4C4D-B339-8EB33372AAA9}" srcOrd="1" destOrd="0" presId="urn:microsoft.com/office/officeart/2005/8/layout/process1"/>
    <dgm:cxn modelId="{09BAE916-67EB-4F51-AC9E-C6CFA77CAF6F}" type="presParOf" srcId="{AB7A43FC-EFE7-4C4D-B339-8EB33372AAA9}" destId="{7B993525-9F34-4253-9877-81CC1FEBF4EE}" srcOrd="0" destOrd="0" presId="urn:microsoft.com/office/officeart/2005/8/layout/process1"/>
    <dgm:cxn modelId="{1DB95F22-61AE-4F9A-979A-A3174EFAECDD}" type="presParOf" srcId="{EB6B4889-89E7-4D6D-8D24-BDB1A22442A4}" destId="{E563B803-472C-4F8D-8512-0FEDC3046B65}" srcOrd="2" destOrd="0" presId="urn:microsoft.com/office/officeart/2005/8/layout/process1"/>
    <dgm:cxn modelId="{A9D451B3-9B00-4199-A59A-89103C629047}" type="presParOf" srcId="{EB6B4889-89E7-4D6D-8D24-BDB1A22442A4}" destId="{BD8E8BF0-98AA-4F7C-972B-0AA248AD2497}" srcOrd="3" destOrd="0" presId="urn:microsoft.com/office/officeart/2005/8/layout/process1"/>
    <dgm:cxn modelId="{52E852CF-0476-4FE1-8B23-F2D3D8897D2B}" type="presParOf" srcId="{BD8E8BF0-98AA-4F7C-972B-0AA248AD2497}" destId="{F736FB99-B232-48C4-BA80-D0D2742CED56}" srcOrd="0" destOrd="0" presId="urn:microsoft.com/office/officeart/2005/8/layout/process1"/>
    <dgm:cxn modelId="{14E82A62-A83E-41B5-A83D-EE07394C1450}" type="presParOf" srcId="{EB6B4889-89E7-4D6D-8D24-BDB1A22442A4}" destId="{24973EE8-21F3-47EA-B0B6-10DEDD5DED57}" srcOrd="4" destOrd="0" presId="urn:microsoft.com/office/officeart/2005/8/layout/process1"/>
    <dgm:cxn modelId="{7455EF6E-0384-4C4A-AD2F-C3CE6E0B2019}" type="presParOf" srcId="{EB6B4889-89E7-4D6D-8D24-BDB1A22442A4}" destId="{1FD2E0CD-9546-4D5C-A8A6-109E305D65D3}" srcOrd="5" destOrd="0" presId="urn:microsoft.com/office/officeart/2005/8/layout/process1"/>
    <dgm:cxn modelId="{F3DE530D-7C48-4866-9A25-BB1EB937C71F}" type="presParOf" srcId="{1FD2E0CD-9546-4D5C-A8A6-109E305D65D3}" destId="{EAE8FB13-FEC9-4773-A970-11BCDD01DDFE}" srcOrd="0" destOrd="0" presId="urn:microsoft.com/office/officeart/2005/8/layout/process1"/>
    <dgm:cxn modelId="{7CDFAFA6-141D-4EC1-AEEC-587797C2E675}" type="presParOf" srcId="{EB6B4889-89E7-4D6D-8D24-BDB1A22442A4}" destId="{40F0D858-5AE7-408D-94F5-1E6F22F33F2D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2CFD7-1EBB-46B6-81F1-4C8FB5B9F897}">
      <dsp:nvSpPr>
        <dsp:cNvPr id="0" name=""/>
        <dsp:cNvSpPr/>
      </dsp:nvSpPr>
      <dsp:spPr>
        <a:xfrm>
          <a:off x="0" y="463363"/>
          <a:ext cx="8215370" cy="11529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Постановление Правительства Российской Федерации от 30 апреля 2014 № 400 «О формировании индексов изменения размера платы граждан за коммунальные услуги в Российской Федерации»</a:t>
          </a:r>
        </a:p>
      </dsp:txBody>
      <dsp:txXfrm>
        <a:off x="56282" y="519645"/>
        <a:ext cx="8102806" cy="1040370"/>
      </dsp:txXfrm>
    </dsp:sp>
    <dsp:sp modelId="{8F47A91E-49E5-406B-9B19-73FD70340200}">
      <dsp:nvSpPr>
        <dsp:cNvPr id="0" name=""/>
        <dsp:cNvSpPr/>
      </dsp:nvSpPr>
      <dsp:spPr>
        <a:xfrm>
          <a:off x="0" y="2402736"/>
          <a:ext cx="8215370" cy="18574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Times New Roman" pitchFamily="18" charset="0"/>
              <a:cs typeface="Times New Roman" pitchFamily="18" charset="0"/>
            </a:rPr>
            <a:t>Постановление Губернатора Ханты-Мансийского автономного округа – Югры от 29 мая 2014 № 65 «О предельных (максимальных) индексах  изменения размера вносимой гражданами платы за коммунальные услуги в муниципальных образованиях Ханты-Мансийского автономного округа –Югры на период с 01 июля 2014 года по 2018 год»</a:t>
          </a:r>
          <a:endParaRPr lang="ru-RU" sz="2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90674" y="2493410"/>
        <a:ext cx="8034022" cy="16761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C9761-F25D-45F1-8BF1-929B55358CDF}">
      <dsp:nvSpPr>
        <dsp:cNvPr id="0" name=""/>
        <dsp:cNvSpPr/>
      </dsp:nvSpPr>
      <dsp:spPr>
        <a:xfrm>
          <a:off x="500686" y="0"/>
          <a:ext cx="2828294" cy="6352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www.rst.admhmao.ru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519291" y="18605"/>
        <a:ext cx="2791084" cy="598007"/>
      </dsp:txXfrm>
    </dsp:sp>
    <dsp:sp modelId="{C1803496-951E-43F9-B656-7AE887170CA6}">
      <dsp:nvSpPr>
        <dsp:cNvPr id="0" name=""/>
        <dsp:cNvSpPr/>
      </dsp:nvSpPr>
      <dsp:spPr>
        <a:xfrm rot="5265108">
          <a:off x="1842279" y="636915"/>
          <a:ext cx="179430" cy="23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-5400000">
        <a:off x="1860240" y="665051"/>
        <a:ext cx="141397" cy="125601"/>
      </dsp:txXfrm>
    </dsp:sp>
    <dsp:sp modelId="{0E66742A-719E-4C12-AD85-00D175FF1EAD}">
      <dsp:nvSpPr>
        <dsp:cNvPr id="0" name=""/>
        <dsp:cNvSpPr/>
      </dsp:nvSpPr>
      <dsp:spPr>
        <a:xfrm>
          <a:off x="899582" y="874274"/>
          <a:ext cx="2094769" cy="5236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База тарифных решений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14920" y="889612"/>
        <a:ext cx="2064093" cy="493016"/>
      </dsp:txXfrm>
    </dsp:sp>
    <dsp:sp modelId="{2C006D87-065D-42EE-9365-8F7316A88FD9}">
      <dsp:nvSpPr>
        <dsp:cNvPr id="0" name=""/>
        <dsp:cNvSpPr/>
      </dsp:nvSpPr>
      <dsp:spPr>
        <a:xfrm rot="5400000">
          <a:off x="1866226" y="1387791"/>
          <a:ext cx="161483" cy="23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-5400000">
        <a:off x="1876270" y="1424880"/>
        <a:ext cx="141397" cy="113038"/>
      </dsp:txXfrm>
    </dsp:sp>
    <dsp:sp modelId="{2E7785BD-F591-4A87-B878-81DD68176217}">
      <dsp:nvSpPr>
        <dsp:cNvPr id="0" name=""/>
        <dsp:cNvSpPr/>
      </dsp:nvSpPr>
      <dsp:spPr>
        <a:xfrm>
          <a:off x="899582" y="1613277"/>
          <a:ext cx="2094769" cy="5236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Документы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14920" y="1628615"/>
        <a:ext cx="2064093" cy="493016"/>
      </dsp:txXfrm>
    </dsp:sp>
    <dsp:sp modelId="{770820FC-CFFE-43BE-9D60-F1DF3E5439FE}">
      <dsp:nvSpPr>
        <dsp:cNvPr id="0" name=""/>
        <dsp:cNvSpPr/>
      </dsp:nvSpPr>
      <dsp:spPr>
        <a:xfrm rot="5400000">
          <a:off x="1840259" y="2161416"/>
          <a:ext cx="213415" cy="2356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-5400000">
        <a:off x="1876268" y="2172539"/>
        <a:ext cx="141397" cy="149391"/>
      </dsp:txXfrm>
    </dsp:sp>
    <dsp:sp modelId="{7B6DF695-A06B-4190-A1B3-52C69F467F27}">
      <dsp:nvSpPr>
        <dsp:cNvPr id="0" name=""/>
        <dsp:cNvSpPr/>
      </dsp:nvSpPr>
      <dsp:spPr>
        <a:xfrm>
          <a:off x="899582" y="2421523"/>
          <a:ext cx="2094769" cy="5236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Приказы службы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914920" y="2436861"/>
        <a:ext cx="2064093" cy="493016"/>
      </dsp:txXfrm>
    </dsp:sp>
    <dsp:sp modelId="{EE99F5D6-5E80-4538-8ACB-AD751F748AE4}">
      <dsp:nvSpPr>
        <dsp:cNvPr id="0" name=""/>
        <dsp:cNvSpPr/>
      </dsp:nvSpPr>
      <dsp:spPr>
        <a:xfrm rot="7628887">
          <a:off x="1310587" y="3138525"/>
          <a:ext cx="479607" cy="2902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 rot="-5400000">
        <a:off x="1489607" y="3052680"/>
        <a:ext cx="174149" cy="392533"/>
      </dsp:txXfrm>
    </dsp:sp>
    <dsp:sp modelId="{B3ABCCE2-0E34-4938-B1CA-0245CD5ECA74}">
      <dsp:nvSpPr>
        <dsp:cNvPr id="0" name=""/>
        <dsp:cNvSpPr/>
      </dsp:nvSpPr>
      <dsp:spPr>
        <a:xfrm>
          <a:off x="42832" y="3585912"/>
          <a:ext cx="1826073" cy="8112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Водоснабжение и водоотведение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66593" y="3609673"/>
        <a:ext cx="1778551" cy="763755"/>
      </dsp:txXfrm>
    </dsp:sp>
    <dsp:sp modelId="{D5179014-1090-4905-973E-6530162D452D}">
      <dsp:nvSpPr>
        <dsp:cNvPr id="0" name=""/>
        <dsp:cNvSpPr/>
      </dsp:nvSpPr>
      <dsp:spPr>
        <a:xfrm rot="3083741">
          <a:off x="2233628" y="3152867"/>
          <a:ext cx="469608" cy="3294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</a:endParaRPr>
        </a:p>
      </dsp:txBody>
      <dsp:txXfrm>
        <a:off x="2252211" y="3180137"/>
        <a:ext cx="370781" cy="197654"/>
      </dsp:txXfrm>
    </dsp:sp>
    <dsp:sp modelId="{E9507DA8-5B07-4C6F-B783-7A3F455986A6}">
      <dsp:nvSpPr>
        <dsp:cNvPr id="0" name=""/>
        <dsp:cNvSpPr/>
      </dsp:nvSpPr>
      <dsp:spPr>
        <a:xfrm>
          <a:off x="1900212" y="3715142"/>
          <a:ext cx="1949350" cy="52369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Теплоэнергетика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1915550" y="3730480"/>
        <a:ext cx="1918674" cy="4930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102D0-D828-4786-9271-32D7DF1186EE}">
      <dsp:nvSpPr>
        <dsp:cNvPr id="0" name=""/>
        <dsp:cNvSpPr/>
      </dsp:nvSpPr>
      <dsp:spPr>
        <a:xfrm>
          <a:off x="597007" y="577"/>
          <a:ext cx="2844585" cy="676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www.nvraion.ru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16810" y="20380"/>
        <a:ext cx="2804979" cy="636506"/>
      </dsp:txXfrm>
    </dsp:sp>
    <dsp:sp modelId="{377C5DA7-C93D-4B5A-B179-9839A086F7F1}">
      <dsp:nvSpPr>
        <dsp:cNvPr id="0" name=""/>
        <dsp:cNvSpPr/>
      </dsp:nvSpPr>
      <dsp:spPr>
        <a:xfrm rot="5400000">
          <a:off x="1892528" y="693593"/>
          <a:ext cx="253542" cy="30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28025" y="718947"/>
        <a:ext cx="182550" cy="177479"/>
      </dsp:txXfrm>
    </dsp:sp>
    <dsp:sp modelId="{2EEC9119-0384-4851-BB45-C93AC65DA34B}">
      <dsp:nvSpPr>
        <dsp:cNvPr id="0" name=""/>
        <dsp:cNvSpPr/>
      </dsp:nvSpPr>
      <dsp:spPr>
        <a:xfrm>
          <a:off x="766940" y="1014746"/>
          <a:ext cx="2504719" cy="676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Экономика и финансы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6743" y="1034549"/>
        <a:ext cx="2465113" cy="636506"/>
      </dsp:txXfrm>
    </dsp:sp>
    <dsp:sp modelId="{C48AA7A2-B6FB-4E59-B812-DB72B8C77790}">
      <dsp:nvSpPr>
        <dsp:cNvPr id="0" name=""/>
        <dsp:cNvSpPr/>
      </dsp:nvSpPr>
      <dsp:spPr>
        <a:xfrm rot="5400000">
          <a:off x="1892528" y="1707762"/>
          <a:ext cx="253542" cy="30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28025" y="1733116"/>
        <a:ext cx="182550" cy="177479"/>
      </dsp:txXfrm>
    </dsp:sp>
    <dsp:sp modelId="{E7C1C590-012E-4795-BADB-BED9404D00B3}">
      <dsp:nvSpPr>
        <dsp:cNvPr id="0" name=""/>
        <dsp:cNvSpPr/>
      </dsp:nvSpPr>
      <dsp:spPr>
        <a:xfrm>
          <a:off x="766940" y="2028915"/>
          <a:ext cx="2504719" cy="676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Регулирование цен и тарифов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6743" y="2048718"/>
        <a:ext cx="2465113" cy="636506"/>
      </dsp:txXfrm>
    </dsp:sp>
    <dsp:sp modelId="{D2FCECC0-EC35-4F73-8244-20782375FD9A}">
      <dsp:nvSpPr>
        <dsp:cNvPr id="0" name=""/>
        <dsp:cNvSpPr/>
      </dsp:nvSpPr>
      <dsp:spPr>
        <a:xfrm rot="5400000">
          <a:off x="1892528" y="2721931"/>
          <a:ext cx="253542" cy="30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28025" y="2747285"/>
        <a:ext cx="182550" cy="177479"/>
      </dsp:txXfrm>
    </dsp:sp>
    <dsp:sp modelId="{1B79C7DD-86C9-47AB-8E83-BCEBCD195E5B}">
      <dsp:nvSpPr>
        <dsp:cNvPr id="0" name=""/>
        <dsp:cNvSpPr/>
      </dsp:nvSpPr>
      <dsp:spPr>
        <a:xfrm>
          <a:off x="766940" y="3043084"/>
          <a:ext cx="2504719" cy="676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Производственная сфера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6743" y="3062887"/>
        <a:ext cx="2465113" cy="636506"/>
      </dsp:txXfrm>
    </dsp:sp>
    <dsp:sp modelId="{587DC2AE-700F-46ED-B6A5-02F0C152B2BD}">
      <dsp:nvSpPr>
        <dsp:cNvPr id="0" name=""/>
        <dsp:cNvSpPr/>
      </dsp:nvSpPr>
      <dsp:spPr>
        <a:xfrm rot="5400000">
          <a:off x="1892528" y="3736100"/>
          <a:ext cx="253542" cy="30425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928025" y="3761454"/>
        <a:ext cx="182550" cy="177479"/>
      </dsp:txXfrm>
    </dsp:sp>
    <dsp:sp modelId="{7B6859DE-F43C-472A-89A7-856CEF95ED31}">
      <dsp:nvSpPr>
        <dsp:cNvPr id="0" name=""/>
        <dsp:cNvSpPr/>
      </dsp:nvSpPr>
      <dsp:spPr>
        <a:xfrm>
          <a:off x="766940" y="4057253"/>
          <a:ext cx="2504719" cy="67611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Жилищно-коммунальные услуги</a:t>
          </a:r>
          <a:endParaRPr lang="ru-RU" sz="1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86743" y="4077056"/>
        <a:ext cx="2465113" cy="6365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E598E-18CB-4041-A66B-BA172AC5C01D}">
      <dsp:nvSpPr>
        <dsp:cNvPr id="0" name=""/>
        <dsp:cNvSpPr/>
      </dsp:nvSpPr>
      <dsp:spPr>
        <a:xfrm>
          <a:off x="176299" y="266488"/>
          <a:ext cx="1539319" cy="2114247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Региональная служба по тарифам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1442" y="341631"/>
        <a:ext cx="1389033" cy="1963961"/>
      </dsp:txXfrm>
    </dsp:sp>
    <dsp:sp modelId="{AB7A43FC-EFE7-4C4D-B339-8EB33372AAA9}">
      <dsp:nvSpPr>
        <dsp:cNvPr id="0" name=""/>
        <dsp:cNvSpPr/>
      </dsp:nvSpPr>
      <dsp:spPr>
        <a:xfrm rot="21596866">
          <a:off x="1770603" y="1268354"/>
          <a:ext cx="280727" cy="108756"/>
        </a:xfrm>
        <a:prstGeom prst="rightArrow">
          <a:avLst/>
        </a:prstGeom>
        <a:solidFill>
          <a:schemeClr val="accent1"/>
        </a:solidFill>
        <a:ln cmpd="sng"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70603" y="1290120"/>
        <a:ext cx="248100" cy="65254"/>
      </dsp:txXfrm>
    </dsp:sp>
    <dsp:sp modelId="{E563B803-472C-4F8D-8512-0FEDC3046B65}">
      <dsp:nvSpPr>
        <dsp:cNvPr id="0" name=""/>
        <dsp:cNvSpPr/>
      </dsp:nvSpPr>
      <dsp:spPr>
        <a:xfrm>
          <a:off x="2094935" y="-4"/>
          <a:ext cx="2109295" cy="26432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strike="no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правильности  применения тарифов на коммунальные услуги, а также превышению предельного (максимального) индекса изменения размера вносимой платы за коммунальные услуги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56714" y="61775"/>
        <a:ext cx="1985737" cy="2519657"/>
      </dsp:txXfrm>
    </dsp:sp>
    <dsp:sp modelId="{BD8E8BF0-98AA-4F7C-972B-0AA248AD2497}">
      <dsp:nvSpPr>
        <dsp:cNvPr id="0" name=""/>
        <dsp:cNvSpPr/>
      </dsp:nvSpPr>
      <dsp:spPr>
        <a:xfrm rot="21576210" flipV="1">
          <a:off x="4305883" y="1276264"/>
          <a:ext cx="215512" cy="1081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4305883" y="1298011"/>
        <a:ext cx="183060" cy="64903"/>
      </dsp:txXfrm>
    </dsp:sp>
    <dsp:sp modelId="{24973EE8-21F3-47EA-B0B6-10DEDD5DED57}">
      <dsp:nvSpPr>
        <dsp:cNvPr id="0" name=""/>
        <dsp:cNvSpPr/>
      </dsp:nvSpPr>
      <dsp:spPr>
        <a:xfrm>
          <a:off x="4610849" y="110136"/>
          <a:ext cx="1586774" cy="245413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u="none" strike="no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Адрес: ул. Мира 104, г. Ханты-Мансийск,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u="none" strike="no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ХМАО – </a:t>
          </a:r>
          <a:r>
            <a:rPr lang="ru-RU" sz="1600" b="0" i="0" u="none" strike="noStrik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Югра</a:t>
          </a:r>
          <a:r>
            <a:rPr lang="ru-RU" sz="1600" b="0" i="0" u="none" strike="no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628007,  тел./факс приемной: (3467) 32-85-11/32-85-10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657324" y="156611"/>
        <a:ext cx="1493824" cy="2361189"/>
      </dsp:txXfrm>
    </dsp:sp>
    <dsp:sp modelId="{1FD2E0CD-9546-4D5C-A8A6-109E305D65D3}">
      <dsp:nvSpPr>
        <dsp:cNvPr id="0" name=""/>
        <dsp:cNvSpPr/>
      </dsp:nvSpPr>
      <dsp:spPr>
        <a:xfrm rot="61093" flipV="1">
          <a:off x="6292093" y="1172394"/>
          <a:ext cx="414178" cy="2020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292098" y="1212260"/>
        <a:ext cx="353571" cy="121214"/>
      </dsp:txXfrm>
    </dsp:sp>
    <dsp:sp modelId="{40F0D858-5AE7-408D-94F5-1E6F22F33F2D}">
      <dsp:nvSpPr>
        <dsp:cNvPr id="0" name=""/>
        <dsp:cNvSpPr/>
      </dsp:nvSpPr>
      <dsp:spPr>
        <a:xfrm>
          <a:off x="6783173" y="339951"/>
          <a:ext cx="2130524" cy="17096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ru-RU" sz="1600" b="0" i="0" u="none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rst@admhmao.ru</a:t>
          </a:r>
          <a:r>
            <a:rPr lang="ru-RU" sz="16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сайт: http://www.rst.admhmao.ru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33248" y="390026"/>
        <a:ext cx="2030374" cy="16095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BE598E-18CB-4041-A66B-BA172AC5C01D}">
      <dsp:nvSpPr>
        <dsp:cNvPr id="0" name=""/>
        <dsp:cNvSpPr/>
      </dsp:nvSpPr>
      <dsp:spPr>
        <a:xfrm>
          <a:off x="67837" y="0"/>
          <a:ext cx="1492423" cy="2786082"/>
        </a:xfrm>
        <a:prstGeom prst="round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Отдел тарифной и ценовой политики администрации Нижневартовского района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0691" y="72854"/>
        <a:ext cx="1346715" cy="2640374"/>
      </dsp:txXfrm>
    </dsp:sp>
    <dsp:sp modelId="{AB7A43FC-EFE7-4C4D-B339-8EB33372AAA9}">
      <dsp:nvSpPr>
        <dsp:cNvPr id="0" name=""/>
        <dsp:cNvSpPr/>
      </dsp:nvSpPr>
      <dsp:spPr>
        <a:xfrm>
          <a:off x="1624042" y="1329244"/>
          <a:ext cx="325640" cy="127593"/>
        </a:xfrm>
        <a:prstGeom prst="rightArrow">
          <a:avLst/>
        </a:prstGeom>
        <a:solidFill>
          <a:schemeClr val="accent1"/>
        </a:solidFill>
        <a:ln cmpd="sng"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624042" y="1354763"/>
        <a:ext cx="287362" cy="76555"/>
      </dsp:txXfrm>
    </dsp:sp>
    <dsp:sp modelId="{E563B803-472C-4F8D-8512-0FEDC3046B65}">
      <dsp:nvSpPr>
        <dsp:cNvPr id="0" name=""/>
        <dsp:cNvSpPr/>
      </dsp:nvSpPr>
      <dsp:spPr>
        <a:xfrm>
          <a:off x="2000264" y="0"/>
          <a:ext cx="2108756" cy="27860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strike="noStrik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 правильности  применения тарифов на коммунальные услуги, а также превышению предельного (максимального) индекса изменения размера вносимой платы за коммунальные услуги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62027" y="61763"/>
        <a:ext cx="1985230" cy="2662556"/>
      </dsp:txXfrm>
    </dsp:sp>
    <dsp:sp modelId="{BD8E8BF0-98AA-4F7C-972B-0AA248AD2497}">
      <dsp:nvSpPr>
        <dsp:cNvPr id="0" name=""/>
        <dsp:cNvSpPr/>
      </dsp:nvSpPr>
      <dsp:spPr>
        <a:xfrm rot="21547384" flipV="1">
          <a:off x="4219857" y="1349220"/>
          <a:ext cx="235030" cy="1269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4219859" y="1374893"/>
        <a:ext cx="196958" cy="76144"/>
      </dsp:txXfrm>
    </dsp:sp>
    <dsp:sp modelId="{24973EE8-21F3-47EA-B0B6-10DEDD5DED57}">
      <dsp:nvSpPr>
        <dsp:cNvPr id="0" name=""/>
        <dsp:cNvSpPr/>
      </dsp:nvSpPr>
      <dsp:spPr>
        <a:xfrm>
          <a:off x="4552423" y="206373"/>
          <a:ext cx="1585015" cy="244344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Адрес: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ул. Таежная 19,         г. Нижневартовск, ХМАО – Югра, 628600, тел./факс (3466) 49-48-15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98847" y="252797"/>
        <a:ext cx="1492167" cy="2350599"/>
      </dsp:txXfrm>
    </dsp:sp>
    <dsp:sp modelId="{1FD2E0CD-9546-4D5C-A8A6-109E305D65D3}">
      <dsp:nvSpPr>
        <dsp:cNvPr id="0" name=""/>
        <dsp:cNvSpPr/>
      </dsp:nvSpPr>
      <dsp:spPr>
        <a:xfrm rot="117387" flipV="1">
          <a:off x="6277417" y="1293284"/>
          <a:ext cx="469215" cy="1898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277434" y="1330290"/>
        <a:ext cx="412248" cy="113934"/>
      </dsp:txXfrm>
    </dsp:sp>
    <dsp:sp modelId="{40F0D858-5AE7-408D-94F5-1E6F22F33F2D}">
      <dsp:nvSpPr>
        <dsp:cNvPr id="0" name=""/>
        <dsp:cNvSpPr/>
      </dsp:nvSpPr>
      <dsp:spPr>
        <a:xfrm>
          <a:off x="6864791" y="206378"/>
          <a:ext cx="1907384" cy="227444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Адрес электронной почты: </a:t>
          </a:r>
          <a:r>
            <a:rPr lang="en-US" sz="160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OTP@nvraion.ru</a:t>
          </a:r>
          <a:r>
            <a:rPr lang="ru-RU" sz="160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,  </a:t>
          </a:r>
          <a:r>
            <a:rPr lang="en-US" sz="160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       </a:t>
          </a:r>
          <a:endParaRPr lang="ru-RU" sz="1600" u="none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600" u="none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сайт: </a:t>
          </a:r>
          <a:r>
            <a:rPr lang="en-US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http:</a:t>
          </a:r>
          <a:r>
            <a:rPr lang="ru-RU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//</a:t>
          </a:r>
          <a:r>
            <a:rPr lang="en-US" sz="1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www.nvraion.ru</a:t>
          </a:r>
          <a:endParaRPr lang="ru-RU" sz="1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920656" y="262243"/>
        <a:ext cx="1795654" cy="2162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515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001" y="1"/>
            <a:ext cx="2890514" cy="494031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547F04D3-4EA9-4F0A-83F2-04270A25D597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439" y="4689316"/>
            <a:ext cx="5336213" cy="4443096"/>
          </a:xfrm>
          <a:prstGeom prst="rect">
            <a:avLst/>
          </a:prstGeom>
        </p:spPr>
        <p:txBody>
          <a:bodyPr vert="horz" lIns="91815" tIns="45907" rIns="91815" bIns="45907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044"/>
            <a:ext cx="2890515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001" y="9377044"/>
            <a:ext cx="2890514" cy="494030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F96006CF-BC78-4FE3-A4AF-CF928957AD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6184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006CF-BC78-4FE3-A4AF-CF928957ADB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5614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22.05.2018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5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microsoft.com/office/2007/relationships/diagramDrawing" Target="../diagrams/drawing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openxmlformats.org/officeDocument/2006/relationships/diagramData" Target="../diagrams/data3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microsoft.com/office/2007/relationships/diagramDrawing" Target="../diagrams/drawing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736"/>
            <a:ext cx="8858312" cy="2571768"/>
          </a:xfrm>
          <a:noFill/>
          <a:ln>
            <a:noFill/>
          </a:ln>
          <a:effectLst/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/>
            </a:r>
            <a:b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/>
            </a:r>
            <a:br>
              <a:rPr lang="ru-RU" sz="4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Об </a:t>
            </a:r>
            <a: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ИЗМЕНЕНИИ</a:t>
            </a:r>
            <a:b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размера платы граждан </a:t>
            </a:r>
            <a:b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за жилищно - коммунальные услуги</a:t>
            </a:r>
            <a:b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</a:br>
            <a: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с 01 июля 201</a:t>
            </a:r>
            <a:r>
              <a:rPr lang="en-US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8</a:t>
            </a:r>
            <a:r>
              <a:rPr lang="ru-RU" sz="400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ysClr val="windowText" lastClr="0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+mn-lt"/>
              </a:rPr>
              <a:t> года</a:t>
            </a:r>
            <a: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sz="24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ru-RU" sz="2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27384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Обращение граждан</a:t>
            </a:r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  <p:graphicFrame>
        <p:nvGraphicFramePr>
          <p:cNvPr id="6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140821314"/>
              </p:ext>
            </p:extLst>
          </p:nvPr>
        </p:nvGraphicFramePr>
        <p:xfrm>
          <a:off x="35340" y="404664"/>
          <a:ext cx="9001156" cy="2643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037449079"/>
              </p:ext>
            </p:extLst>
          </p:nvPr>
        </p:nvGraphicFramePr>
        <p:xfrm>
          <a:off x="142844" y="3212976"/>
          <a:ext cx="900115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Нормативные акты по формированию индексов изменения размера платы граждан за коммунальные услуги</a:t>
            </a:r>
            <a:endParaRPr lang="ru-RU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1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2935621603"/>
              </p:ext>
            </p:extLst>
          </p:nvPr>
        </p:nvGraphicFramePr>
        <p:xfrm>
          <a:off x="500034" y="1214422"/>
          <a:ext cx="8215370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Предельные (максимальные) индексы 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размера вносимой гражданами платы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коммунальные услуги в Нижневартовском районе 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1 июля 201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4"/>
          <p:cNvGraphicFramePr>
            <a:graphicFrameLocks/>
          </p:cNvGraphicFramePr>
          <p:nvPr/>
        </p:nvGraphicFramePr>
        <p:xfrm>
          <a:off x="0" y="1785925"/>
          <a:ext cx="9144000" cy="45354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9494"/>
                <a:gridCol w="3014506"/>
              </a:tblGrid>
              <a:tr h="15716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Поселения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Нижневартовского района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Предельные индексы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, %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4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Городское поселение Излучинск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Городское поселение Новоаганск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62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51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 Аган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 Вата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62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 Ваховск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 Зайцева Речка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62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 Ларьяк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поселение Покур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7620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2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374"/>
            <a:ext cx="8229600" cy="13883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Приказы Региональной службы по тарифам </a:t>
            </a:r>
            <a:b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Ханты-Мансийского округа – Югры</a:t>
            </a:r>
            <a:r>
              <a:rPr lang="en-US" sz="1800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и </a:t>
            </a:r>
            <a:r>
              <a:rPr lang="ru-RU" b="1" dirty="0" smtClean="0">
                <a:latin typeface="Arial Black" pitchFamily="34" charset="0"/>
                <a:cs typeface="Times New Roman" pitchFamily="18" charset="0"/>
              </a:rPr>
              <a:t>постановление администрации Нижневартовского района </a:t>
            </a: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 об установлении тарифов</a:t>
            </a:r>
            <a:endParaRPr lang="ru-RU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3"/>
            <a:ext cx="8715436" cy="500136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Приказы Региональной службы по тарифам Ханты-Мансийского округа – Югры: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4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от  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ноября 2017 года № 129-нп «О внесении изменений в некоторые приказы Региональной службы по тарифам Ханты-Мансийского автономного округа -  Югры»</a:t>
            </a:r>
          </a:p>
          <a:p>
            <a:pPr algn="just">
              <a:buFont typeface="Arial" pitchFamily="34" charset="0"/>
              <a:buChar char="•"/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от 23 ноября 2017 года № 131-нп «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Об установлении тарифов в сфере холодного водоснабжения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и водоотведения 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организаций, осуществляющих холодное водоснабжение и водоотведение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от 30 ноября 2017 № 146-нп «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утверждении предельных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тарифов 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регулируемые виды деятельности в области обращения с 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тверды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ми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коммунальными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отходами, оказываемые операторами по обращению с твердыми коммунальными отходами»</a:t>
            </a:r>
          </a:p>
          <a:p>
            <a:pPr algn="just">
              <a:buFont typeface="Arial" pitchFamily="34" charset="0"/>
              <a:buChar char="•"/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от  5 декабря 2017 года № 153-нп «О внесении изменений в некоторые приказы Региональной службы по тарифам Ханты-Мансийского автономного округа -  Югры»</a:t>
            </a:r>
          </a:p>
          <a:p>
            <a:pPr algn="just">
              <a:buFont typeface="Arial" pitchFamily="34" charset="0"/>
              <a:buChar char="•"/>
            </a:pP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декабря 2017 года № 160-нп «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Об установлении тарифов в сфере холодного водоснабжения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и водоотведения 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организаций, осуществляющих холодное водоснабжение и водоотведение</a:t>
            </a:r>
            <a:r>
              <a:rPr lang="x-none" sz="145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от  13 декабря 2017 года № 178-нп «О внесении изменений в некоторые приказы Региональной службы по тарифам Ханты-Мансийского автономного округа -  Югры»</a:t>
            </a:r>
            <a:endParaRPr lang="en-US" sz="145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от  1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декабря 2017 года № 185-нп «О внесении изменений в некоторые приказы Региональной службы по тарифам Ханты-Мансийского автономного округа -  Югры»</a:t>
            </a:r>
          </a:p>
          <a:p>
            <a:pPr algn="just">
              <a:buFont typeface="Arial" pitchFamily="34" charset="0"/>
              <a:buChar char="•"/>
            </a:pP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декабря 2017 года № </a:t>
            </a:r>
            <a:r>
              <a:rPr lang="en-US" sz="1450" dirty="0" smtClean="0">
                <a:latin typeface="Times New Roman" pitchFamily="18" charset="0"/>
                <a:cs typeface="Times New Roman" pitchFamily="18" charset="0"/>
              </a:rPr>
              <a:t>189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50" dirty="0" err="1" smtClean="0">
                <a:latin typeface="Times New Roman" pitchFamily="18" charset="0"/>
                <a:cs typeface="Times New Roman" pitchFamily="18" charset="0"/>
              </a:rPr>
              <a:t>нп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«Об установлении тарифов на подвоз воды для организаций,  осуществляющих подвоз воды»</a:t>
            </a:r>
          </a:p>
          <a:p>
            <a:pPr algn="ctr"/>
            <a:r>
              <a:rPr lang="ru-RU" sz="14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Постановление администрации Нижневартовского района:</a:t>
            </a:r>
          </a:p>
          <a:p>
            <a:pPr algn="just">
              <a:buFont typeface="Arial" pitchFamily="34" charset="0"/>
              <a:buChar char="•"/>
            </a:pPr>
            <a:r>
              <a:rPr lang="ru-RU" sz="14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от 22 декабря 2017 </a:t>
            </a:r>
            <a:r>
              <a:rPr lang="ru-RU" sz="145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года № 2740 «Об </a:t>
            </a:r>
            <a:r>
              <a:rPr lang="ru-RU" sz="145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установлении стоимости коммунальных услуг, потребляемых населением городских и сельских поселений района»</a:t>
            </a:r>
          </a:p>
          <a:p>
            <a:pPr algn="just">
              <a:buFont typeface="Arial" pitchFamily="34" charset="0"/>
              <a:buChar char="•"/>
            </a:pPr>
            <a:endParaRPr lang="ru-RU" sz="145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3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4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0"/>
            <a:ext cx="86439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Тарифы на услуги организаций коммунального комплекса в 2018 году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7"/>
          <p:cNvGraphicFramePr>
            <a:graphicFrameLocks/>
          </p:cNvGraphicFramePr>
          <p:nvPr/>
        </p:nvGraphicFramePr>
        <p:xfrm>
          <a:off x="142844" y="714348"/>
          <a:ext cx="8929750" cy="55721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43775"/>
                <a:gridCol w="1265638"/>
                <a:gridCol w="1284401"/>
                <a:gridCol w="1035936"/>
              </a:tblGrid>
              <a:tr h="495253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15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endParaRPr lang="ru-RU" sz="11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Тарифы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 01.01.2018,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руб.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Тарифы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 01.07.2018,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руб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Увеличение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тарифов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(с НДС)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(с НДС)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 gridSpan="4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ОАО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Излучинское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многопрофильное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коммунальное хозяйство»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Питьевая вода, м3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50,76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52,79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Водоотведение, м3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73,81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76,76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Горячая вода, м3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167,56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177,41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5,9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Передача тепловой энергии, Гкал.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404,49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415,99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2,8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ЗАО «</a:t>
                      </a:r>
                      <a:r>
                        <a:rPr lang="ru-RU" sz="1400" b="1" i="0" u="none" strike="noStrike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Нижневартовская</a:t>
                      </a:r>
                      <a:r>
                        <a:rPr lang="ru-RU" sz="1400" b="1" i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 ГРЭС» 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03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Тепловая энергия, Гкал.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1738,00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1854,41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6,7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ОАО «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Аганское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многопрофильное жилищно-коммунальное управление»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Питьевая вода, м3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73,22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76,03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Водоотведение, м3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81,33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84,22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Захоронение ТКО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254,63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264,43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80087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Тепловая энергия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пгт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Новоаганск, Гкал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1 673,05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1739,95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Тепловая энергия с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.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Варьеган, Гкал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080,47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3203,68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 gridSpan="4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МУП «Сельское жилищно-коммунальное хозяйство»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Питьевая вода, м3 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154,88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160,43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Тепловая энергия,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Гкал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3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050,75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3172,73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5303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Водоотведение, м3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172,07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176,66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9525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Захоронение ТКО, м3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632,72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657,93 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315416"/>
            <a:ext cx="8286808" cy="150019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Изменение тарифов на жилищно-коммунальные услуги </a:t>
            </a:r>
            <a:b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для населения сельских территорий с 01 июля 2018</a:t>
            </a:r>
            <a:endParaRPr lang="ru-RU" sz="18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5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643872" cy="5403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6783"/>
                <a:gridCol w="1097658"/>
                <a:gridCol w="1303469"/>
                <a:gridCol w="1234864"/>
                <a:gridCol w="1234864"/>
                <a:gridCol w="1886234"/>
              </a:tblGrid>
              <a:tr h="19288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Наименование услуг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Единицы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измерения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Тарифы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01.01.2018, руб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Тарифы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 01.07.2018, руб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Увеличение тарифов, 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%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тарифов для населения сельских территорий </a:t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отношению к экономически обоснованным тарифам,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84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Питьевая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вода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1565" algn="l"/>
                        </a:tabLs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руб./ м3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НДС)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87,20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92,78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57,8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46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Водоотведение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1565" algn="l"/>
                        </a:tabLs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руб./ м3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НДС)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61,99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65,96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37,3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054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Теплоснабжение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1565" algn="l"/>
                        </a:tabLs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руб./ Гкал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НДС)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18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246,88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2390,68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75,3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54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Захоронение ТКО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1565" algn="l"/>
                        </a:tabLst>
                      </a:pPr>
                      <a:endParaRPr lang="ru-RU" sz="17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91565" algn="l"/>
                        </a:tabLs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руб./ м3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b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(с НДС)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95,38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101,48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6,4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R="76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15,4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8"/>
            <a:ext cx="4471990" cy="2643206"/>
          </a:xfrm>
        </p:spPr>
        <p:txBody>
          <a:bodyPr>
            <a:norm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ростом тарифов на продукцию естественных монополий (газ, электроэнергию)</a:t>
            </a: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поэтапным доведением базовой тарифной ставки рабочего первого разряда до размера, установленного отраслевым тарифным соглашением в ЖКХ в Российской Федерации, уровнем прогнозной инфляции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latin typeface="Arial Black" pitchFamily="34" charset="0"/>
              </a:rPr>
              <a:t>Причины ежегодного увеличения тарифов на регулируемые услуги</a:t>
            </a:r>
            <a:endParaRPr lang="ru-RU" sz="2000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1240006"/>
            <a:ext cx="728667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Ежегодное увеличение тарифов на регулируемые услуги обусловлено</a:t>
            </a:r>
            <a:r>
              <a:rPr lang="ru-RU" sz="1500" b="1" dirty="0" smtClean="0">
                <a:solidFill>
                  <a:prstClr val="black"/>
                </a:solidFill>
              </a:rPr>
              <a:t>: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357826"/>
            <a:ext cx="81439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составе тарифов учитываются экономически обоснованные расходы, подтвержденные документами в соответствии с требованиями действующего законодательства.</a:t>
            </a:r>
          </a:p>
        </p:txBody>
      </p:sp>
      <p:pic>
        <p:nvPicPr>
          <p:cNvPr id="6" name="Рисунок 5" descr="fab22f29cd6016e4614d1e627d1c93ff.jpg"/>
          <p:cNvPicPr>
            <a:picLocks noChangeAspect="1"/>
          </p:cNvPicPr>
          <p:nvPr/>
        </p:nvPicPr>
        <p:blipFill>
          <a:blip r:embed="rId3" cstate="print">
            <a:lum bright="14000" contrast="1000"/>
          </a:blip>
          <a:stretch>
            <a:fillRect/>
          </a:stretch>
        </p:blipFill>
        <p:spPr>
          <a:xfrm>
            <a:off x="4857752" y="1643050"/>
            <a:ext cx="1863600" cy="1357322"/>
          </a:xfrm>
          <a:prstGeom prst="rect">
            <a:avLst/>
          </a:prstGeom>
          <a:blipFill dpi="0" rotWithShape="1">
            <a:blip r:embed="rId4" cstate="print">
              <a:lum bright="14000"/>
            </a:blip>
            <a:srcRect/>
            <a:tile tx="0" ty="0" sx="100000" sy="100000" flip="none" algn="tl"/>
          </a:blipFill>
        </p:spPr>
      </p:pic>
      <p:pic>
        <p:nvPicPr>
          <p:cNvPr id="7" name="Рисунок 6" descr="электроэнергия.jpg"/>
          <p:cNvPicPr>
            <a:picLocks noChangeAspect="1"/>
          </p:cNvPicPr>
          <p:nvPr/>
        </p:nvPicPr>
        <p:blipFill>
          <a:blip r:embed="rId5" cstate="print">
            <a:lum bright="31000"/>
          </a:blip>
          <a:stretch>
            <a:fillRect/>
          </a:stretch>
        </p:blipFill>
        <p:spPr>
          <a:xfrm>
            <a:off x="6715140" y="2214554"/>
            <a:ext cx="1809762" cy="1357322"/>
          </a:xfrm>
          <a:prstGeom prst="rect">
            <a:avLst/>
          </a:prstGeom>
        </p:spPr>
      </p:pic>
      <p:pic>
        <p:nvPicPr>
          <p:cNvPr id="8" name="Рисунок 7" descr="minimalk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29190" y="3571876"/>
            <a:ext cx="2928958" cy="1285884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</a:t>
            </a:r>
            <a: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  <a:t>6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1" y="928650"/>
          <a:ext cx="8786878" cy="5715059"/>
        </p:xfrm>
        <a:graphic>
          <a:graphicData uri="http://schemas.openxmlformats.org/drawingml/2006/table">
            <a:tbl>
              <a:tblPr/>
              <a:tblGrid>
                <a:gridCol w="372325"/>
                <a:gridCol w="2291722"/>
                <a:gridCol w="1007413"/>
                <a:gridCol w="1007413"/>
                <a:gridCol w="783543"/>
                <a:gridCol w="783543"/>
                <a:gridCol w="973833"/>
                <a:gridCol w="783543"/>
                <a:gridCol w="783543"/>
              </a:tblGrid>
              <a:tr h="490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п/</a:t>
                      </a:r>
                      <a:r>
                        <a:rPr lang="ru-RU" sz="15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 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01.01.2018  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руб. с НДС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 </a:t>
                      </a:r>
                      <a:endParaRPr lang="en-US" sz="15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01.07.2018 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руб. с НДС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изменение к 01.01.2018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 01.09.2018  руб. с НДС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изменение к 01.01.2018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12" marR="6212" marT="621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руб.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6212" marR="6212" marT="6212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руб.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E9F4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пгт. Излучинск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Дома в капитальном исполнении (без мусоропровода)  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FF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до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9 781,29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7 282,05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-25,6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-2 499,24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10 186,17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404,88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Дома в капитальном исполнении (с мусоропроводом и лифтом)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до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10 467,63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7 968,39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-23,9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-2 499,24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10 872,51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404,88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после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9 275,85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7968,39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-14,1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-1307,46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9 600,81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324,96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пгт. Новоаганск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Дома в капитальном исполнении (без централизованного горячего водоснабжения)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до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8 435,70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5 505,96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-34,7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-2 929,74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8 794,56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358,86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после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7 215,84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5 505,96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-23,7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-1709,88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7 526,10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310,26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Дома в деревянном исполнении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до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7 750,08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4 606,68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-40,6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-3143,4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8 092,38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342,30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после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6 674,94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4 606,68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-31,0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-2 068,26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6 974,58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299,64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Сельские территории района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Дома в капитальном исполнении 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до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8861,46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4 780,65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-46,1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-4080,81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9 298,83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4,9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437,37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после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7223,64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4 780,65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-33,8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-2 442,99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7 556,25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4,6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332,61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Дома в деревянном исполнении 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до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7688,28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3 304,95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-57,0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-4 383,33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8 094,21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405,93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0F4"/>
                    </a:solidFill>
                  </a:tcPr>
                </a:tc>
              </a:tr>
              <a:tr h="24876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после 1999 года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6244,32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3 304,95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-47,1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-2939,37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6 558,45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314,13</a:t>
                      </a:r>
                    </a:p>
                  </a:txBody>
                  <a:tcPr marL="6212" marR="6212" marT="621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</a:t>
            </a:r>
            <a:r>
              <a:rPr lang="en-US" dirty="0" smtClean="0">
                <a:solidFill>
                  <a:schemeClr val="tx1"/>
                </a:solidFill>
                <a:latin typeface="Monotype Corsiva" pitchFamily="66" charset="0"/>
              </a:rPr>
              <a:t>7</a:t>
            </a:r>
            <a:endParaRPr lang="ru-RU" dirty="0">
              <a:solidFill>
                <a:schemeClr val="tx1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033546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Arial Black" pitchFamily="34" charset="0"/>
              </a:rPr>
              <a:t>Стоимость содержания типовой двухкомнатной квартиры для семьи из трех человек общей площадью 54 м2 (по нормативам потребления коммунальных услуг, с полным набором услуг)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854828259"/>
              </p:ext>
            </p:extLst>
          </p:nvPr>
        </p:nvGraphicFramePr>
        <p:xfrm>
          <a:off x="457200" y="1268760"/>
          <a:ext cx="4038600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9827494"/>
              </p:ext>
            </p:extLst>
          </p:nvPr>
        </p:nvGraphicFramePr>
        <p:xfrm>
          <a:off x="4648200" y="1268760"/>
          <a:ext cx="4038600" cy="4733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44624"/>
            <a:ext cx="8572560" cy="1143000"/>
          </a:xfrm>
        </p:spPr>
        <p:txBody>
          <a:bodyPr>
            <a:no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latin typeface="Arial Black" pitchFamily="34" charset="0"/>
              </a:rPr>
              <a:t>Информация </a:t>
            </a:r>
            <a:br>
              <a:rPr lang="ru-RU" sz="2400" b="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400" b="0" dirty="0" smtClean="0">
                <a:solidFill>
                  <a:schemeClr val="tx1"/>
                </a:solidFill>
                <a:latin typeface="Arial Black" pitchFamily="34" charset="0"/>
              </a:rPr>
              <a:t>об установленных тарифах на коммунальные услуги</a:t>
            </a:r>
            <a:endParaRPr lang="ru-RU" sz="2400" b="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8148" y="0"/>
            <a:ext cx="1285852" cy="285728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Слайд 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2438</TotalTime>
  <Words>1165</Words>
  <Application>Microsoft Office PowerPoint</Application>
  <PresentationFormat>Экран (4:3)</PresentationFormat>
  <Paragraphs>323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   Об ИЗМЕНЕНИИ размера платы граждан  за жилищно - коммунальные услуги  с 01 июля 2018 года </vt:lpstr>
      <vt:lpstr>Нормативные акты по формированию индексов изменения размера платы граждан за коммунальные услуги</vt:lpstr>
      <vt:lpstr>Предельные (максимальные) индексы   изменения размера вносимой гражданами платы  за коммунальные услуги в Нижневартовском районе  с 1 июля 2018 года</vt:lpstr>
      <vt:lpstr>Приказы Региональной службы по тарифам  Ханты-Мансийского округа – Югры  и постановление администрации Нижневартовского района  об установлении тарифов</vt:lpstr>
      <vt:lpstr>Слайд 5</vt:lpstr>
      <vt:lpstr> Изменение тарифов на жилищно-коммунальные услуги  для населения сельских территорий с 01 июля 2018</vt:lpstr>
      <vt:lpstr>Причины ежегодного увеличения тарифов на регулируемые услуги</vt:lpstr>
      <vt:lpstr>Стоимость содержания типовой двухкомнатной квартиры для семьи из трех человек общей площадью 54 м2 (по нормативам потребления коммунальных услуг, с полным набором услуг)  </vt:lpstr>
      <vt:lpstr>Информация  об установленных тарифах на коммунальные услуги</vt:lpstr>
      <vt:lpstr>Обращение граждан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Тарифы на услуги организаций коммунального комплекса Нижневартовского района с 1 июля 2015 года</dc:title>
  <dc:creator>Курина Екатерина Маратовна</dc:creator>
  <cp:lastModifiedBy>BurilovaNG</cp:lastModifiedBy>
  <cp:revision>258</cp:revision>
  <cp:lastPrinted>2016-07-04T06:55:55Z</cp:lastPrinted>
  <dcterms:created xsi:type="dcterms:W3CDTF">2014-12-18T04:37:24Z</dcterms:created>
  <dcterms:modified xsi:type="dcterms:W3CDTF">2018-05-22T03:42:09Z</dcterms:modified>
</cp:coreProperties>
</file>