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856984" cy="6552728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877272"/>
            <a:ext cx="7704856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Segoe Print" pitchFamily="2" charset="0"/>
              </a:rPr>
              <a:t>Инициативное бюджетирование</a:t>
            </a:r>
            <a:endParaRPr lang="ru-RU" b="1" dirty="0">
              <a:solidFill>
                <a:srgbClr val="0070C0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94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2656"/>
            <a:ext cx="4176464" cy="273630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068960"/>
            <a:ext cx="7704856" cy="36004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Segoe Print" pitchFamily="2" charset="0"/>
              </a:rPr>
              <a:t>Уже далеко не новость, что из года в год формирование и исполнение бюджета носит все более открытый и прозрачный характер.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Segoe Print" pitchFamily="2" charset="0"/>
              </a:rPr>
              <a:t>Но вместе с тем обилие публикуемых цифр не дает возможности оценить, каких результатов достигают органы власти при расходовании бюджетных средств, как могут меняться бюджетные параметры и насколько эффективно тратятся средства.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Segoe Print" pitchFamily="2" charset="0"/>
              </a:rPr>
              <a:t>Изменить ситуацию можно путем вовлечения граждан в бюджетный процесс.</a:t>
            </a:r>
            <a:endParaRPr lang="ru-RU" sz="2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7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2656"/>
            <a:ext cx="4176464" cy="273630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068960"/>
            <a:ext cx="7704856" cy="3600400"/>
          </a:xfrm>
        </p:spPr>
        <p:txBody>
          <a:bodyPr>
            <a:normAutofit/>
          </a:bodyPr>
          <a:lstStyle/>
          <a:p>
            <a:endParaRPr lang="ru-RU" sz="2400" b="1" dirty="0" smtClean="0">
              <a:solidFill>
                <a:srgbClr val="0070C0"/>
              </a:solidFill>
              <a:latin typeface="Segoe Print" pitchFamily="2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Нашим муниципальным образованием успешно реализован проект «Бюджет для граждан», в рамках которого на официальном сайте поселения размещается информация о бюджете сельского поселения в доступной для граждан форме.</a:t>
            </a:r>
            <a:endParaRPr lang="ru-RU" sz="2400" b="1" dirty="0">
              <a:solidFill>
                <a:srgbClr val="0070C0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0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2656"/>
            <a:ext cx="4176464" cy="273630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068960"/>
            <a:ext cx="8640960" cy="3600400"/>
          </a:xfrm>
        </p:spPr>
        <p:txBody>
          <a:bodyPr>
            <a:normAutofit fontScale="70000" lnSpcReduction="2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Сейчас все больше говорят об инициативном – </a:t>
            </a:r>
            <a:r>
              <a:rPr lang="ru-RU" sz="2400" b="1" dirty="0" err="1" smtClean="0">
                <a:solidFill>
                  <a:srgbClr val="0070C0"/>
                </a:solidFill>
                <a:latin typeface="Segoe Print" pitchFamily="2" charset="0"/>
              </a:rPr>
              <a:t>партисипаторном</a:t>
            </a:r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 бюджете.</a:t>
            </a:r>
          </a:p>
          <a:p>
            <a:r>
              <a:rPr lang="ru-RU" sz="2400" b="1" u="sng" dirty="0" smtClean="0">
                <a:solidFill>
                  <a:srgbClr val="0070C0"/>
                </a:solidFill>
                <a:latin typeface="Segoe Print" pitchFamily="2" charset="0"/>
              </a:rPr>
              <a:t>Что это такое?</a:t>
            </a:r>
          </a:p>
          <a:p>
            <a:r>
              <a:rPr lang="ru-RU" sz="2400" b="1" dirty="0" err="1" smtClean="0">
                <a:solidFill>
                  <a:srgbClr val="0070C0"/>
                </a:solidFill>
                <a:latin typeface="Segoe Print" pitchFamily="2" charset="0"/>
              </a:rPr>
              <a:t>Партисипаторный</a:t>
            </a:r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 – от английского «</a:t>
            </a:r>
            <a:r>
              <a:rPr lang="en-US" sz="2400" b="1" dirty="0" smtClean="0">
                <a:solidFill>
                  <a:srgbClr val="0070C0"/>
                </a:solidFill>
                <a:latin typeface="Segoe Print" pitchFamily="2" charset="0"/>
              </a:rPr>
              <a:t>participate</a:t>
            </a:r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» – принимать участие.</a:t>
            </a:r>
          </a:p>
          <a:p>
            <a:r>
              <a:rPr lang="ru-RU" sz="2400" b="1" dirty="0" err="1" smtClean="0">
                <a:solidFill>
                  <a:srgbClr val="0070C0"/>
                </a:solidFill>
                <a:latin typeface="Segoe Print" pitchFamily="2" charset="0"/>
              </a:rPr>
              <a:t>Партисипаторный</a:t>
            </a:r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 бюджет – бюджет, созданный с участием граждан.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Это означает распределение части бюджета при помощи комиссии, состоящей из жителей поселения и представителей администрации. Жители поселения получают возможность решить, как именно будет потрачена основная часть средств.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Основная идея – привлечь в обсуждению и решению проблем жителей.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Возможность повлиять на ряд решений в рабочем порядке получает каждый житель.</a:t>
            </a:r>
          </a:p>
        </p:txBody>
      </p:sp>
    </p:spTree>
    <p:extLst>
      <p:ext uri="{BB962C8B-B14F-4D97-AF65-F5344CB8AC3E}">
        <p14:creationId xmlns:p14="http://schemas.microsoft.com/office/powerpoint/2010/main" val="2182104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2656"/>
            <a:ext cx="4176464" cy="273630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068960"/>
            <a:ext cx="8640960" cy="3600400"/>
          </a:xfrm>
        </p:spPr>
        <p:txBody>
          <a:bodyPr>
            <a:normAutofit fontScale="85000" lnSpcReduction="10000"/>
          </a:bodyPr>
          <a:lstStyle/>
          <a:p>
            <a:r>
              <a:rPr lang="ru-RU" sz="2400" b="1" u="sng" dirty="0" smtClean="0">
                <a:solidFill>
                  <a:srgbClr val="0070C0"/>
                </a:solidFill>
                <a:latin typeface="Segoe Print" pitchFamily="2" charset="0"/>
              </a:rPr>
              <a:t>Инициативное бюджетирование – что это и зачем?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По сути, инициативное бюджетирование – это распределение части муниципального бюджета поселения его жителями, при котором сами жители решают на специальных собраниях, на что и как тратить деньги – на строительство детских площадок, парка для детей, на озеленение или создание аллеи.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Таким образом каждый житель – может реализовывать те проекты, которые он сам придумал.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В итоге граждане совместно участвуют в формировании своего будущего и будущего своего поселения!</a:t>
            </a:r>
          </a:p>
        </p:txBody>
      </p:sp>
    </p:spTree>
    <p:extLst>
      <p:ext uri="{BB962C8B-B14F-4D97-AF65-F5344CB8AC3E}">
        <p14:creationId xmlns:p14="http://schemas.microsoft.com/office/powerpoint/2010/main" val="166471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2656"/>
            <a:ext cx="4176464" cy="273630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068960"/>
            <a:ext cx="8640960" cy="3600400"/>
          </a:xfrm>
        </p:spPr>
        <p:txBody>
          <a:bodyPr>
            <a:normAutofit fontScale="85000" lnSpcReduction="10000"/>
          </a:bodyPr>
          <a:lstStyle/>
          <a:p>
            <a:r>
              <a:rPr lang="ru-RU" sz="2400" b="1" u="sng" dirty="0" smtClean="0">
                <a:solidFill>
                  <a:srgbClr val="0070C0"/>
                </a:solidFill>
                <a:latin typeface="Segoe Print" pitchFamily="2" charset="0"/>
              </a:rPr>
              <a:t>Какие же плюсы у инициативного бюджетирования?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Желание обустроить общественное пространство велико, но люди не могут самостоятельно организовываться, найти достаточно средств для реализации своих идей. Именно на решение таких проблем и обращена программа инициативного бюджетирования. Его главная цель – это вовлечение граждан в реализацию проектов, направленных на решение задач местного значения. В одном случае это выбор приоритетных направлений, в другом  - </a:t>
            </a:r>
            <a:r>
              <a:rPr lang="ru-RU" sz="2400" b="1" dirty="0" err="1" smtClean="0">
                <a:solidFill>
                  <a:srgbClr val="0070C0"/>
                </a:solidFill>
                <a:latin typeface="Segoe Print" pitchFamily="2" charset="0"/>
              </a:rPr>
              <a:t>софинансирование</a:t>
            </a:r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 населением, бизнесом, местным бюджетом работ по реализации всенародно отобранных проектов.</a:t>
            </a:r>
          </a:p>
        </p:txBody>
      </p:sp>
    </p:spTree>
    <p:extLst>
      <p:ext uri="{BB962C8B-B14F-4D97-AF65-F5344CB8AC3E}">
        <p14:creationId xmlns:p14="http://schemas.microsoft.com/office/powerpoint/2010/main" val="400560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2656"/>
            <a:ext cx="4176464" cy="273630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068960"/>
            <a:ext cx="8640960" cy="3600400"/>
          </a:xfrm>
        </p:spPr>
        <p:txBody>
          <a:bodyPr>
            <a:normAutofit fontScale="70000" lnSpcReduction="20000"/>
          </a:bodyPr>
          <a:lstStyle/>
          <a:p>
            <a:r>
              <a:rPr lang="ru-RU" sz="2400" b="1" u="sng" dirty="0" smtClean="0">
                <a:solidFill>
                  <a:srgbClr val="0070C0"/>
                </a:solidFill>
                <a:latin typeface="Segoe Print" pitchFamily="2" charset="0"/>
              </a:rPr>
              <a:t>Как это работает?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Стать участником проекта и поучаствовать в распределении бюджетных средств может любой житель поселения независимо от социального статуса, профессии или рода деятельности.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Для этого формируется специальная бюджетная комиссия, состоящая из граждан и представителей администрации, которая наделена правом влиять на распределение бюджета и выбирать приоритетные направления расходования средств. Проще говоря, комиссия выбирает, куда потратить часть бюджетных средств- на озеленение парка, установку баков сбора мусора, строительство велодорожек или ремонт системы теплоснабжения, а может и все сразу. Граждане участвуют в обсуждениях, семинарах и </a:t>
            </a:r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слушают </a:t>
            </a:r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лекции по планированию, консультируются с экспертами, проводят конкурсы проектов, чтобы приступить к их реализации. В результате жители получают возможность повлиять на жизнь своего поселка.</a:t>
            </a:r>
          </a:p>
        </p:txBody>
      </p:sp>
    </p:spTree>
    <p:extLst>
      <p:ext uri="{BB962C8B-B14F-4D97-AF65-F5344CB8AC3E}">
        <p14:creationId xmlns:p14="http://schemas.microsoft.com/office/powerpoint/2010/main" val="1344661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2656"/>
            <a:ext cx="4176464" cy="273630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068960"/>
            <a:ext cx="8640960" cy="3600400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u="sng" dirty="0" smtClean="0">
                <a:solidFill>
                  <a:srgbClr val="0070C0"/>
                </a:solidFill>
                <a:latin typeface="Segoe Print" pitchFamily="2" charset="0"/>
              </a:rPr>
              <a:t>Как сделать инициативное бюджетирование эффективным?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Для этого процесс бюджетирования должен соответствовать следующим критериям: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Распределение средств должно быть ежегодным.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Жители представляют </a:t>
            </a:r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информацию в полном объеме.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Жители участвующие в программе не </a:t>
            </a:r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остаются </a:t>
            </a:r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без помощи экспертов.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Администрация </a:t>
            </a:r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оказывает содействие </a:t>
            </a:r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гражданам на всех </a:t>
            </a:r>
            <a:r>
              <a:rPr lang="ru-RU" sz="2400" b="1" dirty="0" smtClean="0">
                <a:solidFill>
                  <a:srgbClr val="0070C0"/>
                </a:solidFill>
                <a:latin typeface="Segoe Print" pitchFamily="2" charset="0"/>
              </a:rPr>
              <a:t>уровнях программы.</a:t>
            </a:r>
            <a:endParaRPr lang="ru-RU" sz="2400" b="1" dirty="0" smtClean="0">
              <a:solidFill>
                <a:srgbClr val="0070C0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76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221088"/>
            <a:ext cx="8640960" cy="2448272"/>
          </a:xfrm>
        </p:spPr>
        <p:txBody>
          <a:bodyPr>
            <a:noAutofit/>
          </a:bodyPr>
          <a:lstStyle/>
          <a:p>
            <a:endParaRPr lang="ru-RU" b="1" dirty="0" smtClean="0">
              <a:solidFill>
                <a:srgbClr val="0070C0"/>
              </a:solidFill>
              <a:latin typeface="Segoe Print" pitchFamily="2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Segoe Print" pitchFamily="2" charset="0"/>
              </a:rPr>
              <a:t>Сделаем наше поселение комфортнее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Segoe Print" pitchFamily="2" charset="0"/>
              </a:rPr>
              <a:t>для нас и наших детей! </a:t>
            </a:r>
          </a:p>
        </p:txBody>
      </p:sp>
    </p:spTree>
    <p:extLst>
      <p:ext uri="{BB962C8B-B14F-4D97-AF65-F5344CB8AC3E}">
        <p14:creationId xmlns:p14="http://schemas.microsoft.com/office/powerpoint/2010/main" val="3958307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533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Бухгалтер</dc:creator>
  <cp:lastModifiedBy>Бухгалтер</cp:lastModifiedBy>
  <cp:revision>8</cp:revision>
  <dcterms:created xsi:type="dcterms:W3CDTF">2017-06-13T05:11:20Z</dcterms:created>
  <dcterms:modified xsi:type="dcterms:W3CDTF">2017-06-14T04:42:53Z</dcterms:modified>
</cp:coreProperties>
</file>